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5"/>
  </p:notesMasterIdLst>
  <p:sldIdLst>
    <p:sldId id="264" r:id="rId2"/>
    <p:sldId id="265" r:id="rId3"/>
    <p:sldId id="266" r:id="rId4"/>
    <p:sldId id="257" r:id="rId5"/>
    <p:sldId id="260" r:id="rId6"/>
    <p:sldId id="279" r:id="rId7"/>
    <p:sldId id="281" r:id="rId8"/>
    <p:sldId id="280" r:id="rId9"/>
    <p:sldId id="258" r:id="rId10"/>
    <p:sldId id="259" r:id="rId11"/>
    <p:sldId id="261" r:id="rId12"/>
    <p:sldId id="262" r:id="rId13"/>
    <p:sldId id="263" r:id="rId14"/>
    <p:sldId id="256" r:id="rId15"/>
    <p:sldId id="267" r:id="rId16"/>
    <p:sldId id="269" r:id="rId17"/>
    <p:sldId id="270" r:id="rId18"/>
    <p:sldId id="271" r:id="rId19"/>
    <p:sldId id="275" r:id="rId20"/>
    <p:sldId id="277" r:id="rId21"/>
    <p:sldId id="276" r:id="rId22"/>
    <p:sldId id="278" r:id="rId23"/>
    <p:sldId id="268" r:id="rId24"/>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74"/>
    <p:restoredTop sz="71482" autoAdjust="0"/>
  </p:normalViewPr>
  <p:slideViewPr>
    <p:cSldViewPr snapToGrid="0" snapToObjects="1" showGuides="1">
      <p:cViewPr varScale="1">
        <p:scale>
          <a:sx n="54" d="100"/>
          <a:sy n="54" d="100"/>
        </p:scale>
        <p:origin x="43" y="139"/>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Information Theoretic approach: Use AIC/BIC to select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Classic model selection: 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07D796AF-58BE-8F42-950A-88889E4499BD}">
      <dgm:prSet phldrT="[Text]"/>
      <dgm:spPr/>
      <dgm:t>
        <a:bodyPr/>
        <a:lstStyle/>
        <a:p>
          <a:r>
            <a:rPr lang="en-US" dirty="0"/>
            <a:t>Classical hypothesis testing: Fit full model; sequentially remove non-significant interactions then main effects until all remaining variables are significant. </a:t>
          </a:r>
        </a:p>
      </dgm:t>
    </dgm:pt>
    <dgm:pt modelId="{67AA817E-963D-9840-9D70-63C9945BE49D}" type="parTrans" cxnId="{C8E3D5CA-E5D5-B045-B218-FB7208FC8941}">
      <dgm:prSet/>
      <dgm:spPr/>
      <dgm:t>
        <a:bodyPr/>
        <a:lstStyle/>
        <a:p>
          <a:endParaRPr lang="en-US"/>
        </a:p>
      </dgm:t>
    </dgm:pt>
    <dgm:pt modelId="{3491B9E4-17C0-1E4D-9BDE-A3BFDD5FADD7}" type="sibTrans" cxnId="{C8E3D5CA-E5D5-B045-B218-FB7208FC8941}">
      <dgm:prSet/>
      <dgm:spPr/>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DE73B5E-FC91-EB4C-87A6-1248FC196916}" type="pres">
      <dgm:prSet presAssocID="{67AA817E-963D-9840-9D70-63C9945BE49D}" presName="conn2-1" presStyleLbl="parChTrans1D3" presStyleIdx="0" presStyleCnt="6"/>
      <dgm:spPr/>
    </dgm:pt>
    <dgm:pt modelId="{1ABE60FC-18C6-4F4E-8AC9-C436D9259586}" type="pres">
      <dgm:prSet presAssocID="{67AA817E-963D-9840-9D70-63C9945BE49D}" presName="connTx" presStyleLbl="parChTrans1D3" presStyleIdx="0" presStyleCnt="6"/>
      <dgm:spPr/>
    </dgm:pt>
    <dgm:pt modelId="{E3893AB5-2971-5D40-8F1D-CF445E1563D1}" type="pres">
      <dgm:prSet presAssocID="{07D796AF-58BE-8F42-950A-88889E4499BD}" presName="root2" presStyleCnt="0"/>
      <dgm:spPr/>
    </dgm:pt>
    <dgm:pt modelId="{01881542-2315-3246-BBAD-AD9D1BE77D2A}" type="pres">
      <dgm:prSet presAssocID="{07D796AF-58BE-8F42-950A-88889E4499BD}" presName="LevelTwoTextNode" presStyleLbl="node3" presStyleIdx="0" presStyleCnt="6">
        <dgm:presLayoutVars>
          <dgm:chPref val="3"/>
        </dgm:presLayoutVars>
      </dgm:prSet>
      <dgm:spPr/>
    </dgm:pt>
    <dgm:pt modelId="{3DE1F9B6-FDBE-8D49-9700-9D2EDB1F4112}" type="pres">
      <dgm:prSet presAssocID="{07D796AF-58BE-8F42-950A-88889E4499BD}"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Lst>
  <dgm:cxnLst>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6D244E5C-AABC-8C45-8904-C1706C031325}" type="presOf" srcId="{B33AD2CD-5DDA-B041-8869-D62446A8DE57}" destId="{69C38DC7-245C-444C-81D3-852CAE104FB2}"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6122B94B-4500-6D44-ACF0-1412F8064063}" type="presOf" srcId="{67AA817E-963D-9840-9D70-63C9945BE49D}" destId="{4DE73B5E-FC91-EB4C-87A6-1248FC196916}" srcOrd="0" destOrd="0" presId="urn:microsoft.com/office/officeart/2005/8/layout/hierarchy2"/>
    <dgm:cxn modelId="{1E5C994C-5086-CD4A-B9B6-70419F36D397}" type="presOf" srcId="{146D356C-61A0-BA4B-86B3-CB4CB3B01338}" destId="{B03B620C-8C6E-3E43-B63D-1BA0F2DF0F06}" srcOrd="1"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BF142F74-3913-F44E-9240-F4647D3870C9}" type="presOf" srcId="{67AA817E-963D-9840-9D70-63C9945BE49D}" destId="{1ABE60FC-18C6-4F4E-8AC9-C436D9259586}" srcOrd="1"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A7810085-0CEF-464C-A61F-A15B7777AE9F}" type="presOf" srcId="{CE8A4C78-D0CD-774B-AD42-94211BFE1697}" destId="{EE8B56F5-CFBB-A649-9052-7E47F19003D2}"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C8F8CD9C-599B-FC4E-92AB-FF54B4453DCA}" type="presOf" srcId="{07D796AF-58BE-8F42-950A-88889E4499BD}" destId="{01881542-2315-3246-BBAD-AD9D1BE77D2A}" srcOrd="0" destOrd="0" presId="urn:microsoft.com/office/officeart/2005/8/layout/hierarchy2"/>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F590A1AE-A2BC-1C41-BC0E-8D58CCF88F42}" type="presOf" srcId="{B5A6A716-F664-1E4A-81A6-526540B29E7A}" destId="{1981B657-D9DD-9C42-B88F-12BE2B38F2DC}" srcOrd="0" destOrd="0" presId="urn:microsoft.com/office/officeart/2005/8/layout/hierarchy2"/>
    <dgm:cxn modelId="{C8E3D5CA-E5D5-B045-B218-FB7208FC8941}" srcId="{367DEEE2-F49B-7D47-9597-DB8EF23256CE}" destId="{07D796AF-58BE-8F42-950A-88889E4499BD}" srcOrd="0" destOrd="0" parTransId="{67AA817E-963D-9840-9D70-63C9945BE49D}" sibTransId="{3491B9E4-17C0-1E4D-9BDE-A3BFDD5FADD7}"/>
    <dgm:cxn modelId="{7ED326CE-B27A-7C4D-9AA4-AE0713BA7F8B}" srcId="{94572469-9D3A-7F40-AA8A-2B80D7279D99}" destId="{177EAC3B-64E7-6D42-83F3-1B1374769B91}" srcOrd="1" destOrd="0" parTransId="{C4D99EC8-D968-3D4D-8375-38AE5D907049}" sibTransId="{EB3EDF63-F6D9-D847-A0F6-557A0B0FE47C}"/>
    <dgm:cxn modelId="{3C1571D6-E4E0-1A49-9F34-612BAF50D231}" type="presOf" srcId="{8DE0AE3D-8243-5744-AE82-88669811FD6B}" destId="{03D9C166-6104-FB4C-AE9D-C52106225537}" srcOrd="0"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B55351E6-6A8F-F64F-9F94-A34AB77673CC}" srcId="{177EAC3B-64E7-6D42-83F3-1B1374769B91}" destId="{9CC1495C-F1C1-BD40-8CE9-78EF841E6F42}" srcOrd="0" destOrd="0" parTransId="{54B11E91-2C41-1A46-845E-E5A5FEC05BA3}" sibTransId="{01383374-5F94-F44B-A87A-7CB717F771F9}"/>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4F6F508D-7E79-494A-BA18-FA5E1A552757}" type="presParOf" srcId="{A57B6476-7BC9-5645-8295-FAA89BA720C6}" destId="{4DE73B5E-FC91-EB4C-87A6-1248FC196916}" srcOrd="0" destOrd="0" presId="urn:microsoft.com/office/officeart/2005/8/layout/hierarchy2"/>
    <dgm:cxn modelId="{0B5C5DFE-E0B7-E149-8D00-8969A8962AB5}" type="presParOf" srcId="{4DE73B5E-FC91-EB4C-87A6-1248FC196916}" destId="{1ABE60FC-18C6-4F4E-8AC9-C436D9259586}" srcOrd="0" destOrd="0" presId="urn:microsoft.com/office/officeart/2005/8/layout/hierarchy2"/>
    <dgm:cxn modelId="{C8164A45-D9BB-1548-A639-3FF6E4E88A1F}" type="presParOf" srcId="{A57B6476-7BC9-5645-8295-FAA89BA720C6}" destId="{E3893AB5-2971-5D40-8F1D-CF445E1563D1}" srcOrd="1" destOrd="0" presId="urn:microsoft.com/office/officeart/2005/8/layout/hierarchy2"/>
    <dgm:cxn modelId="{F86CEF71-3445-C042-AD1C-1620EBAD00EE}" type="presParOf" srcId="{E3893AB5-2971-5D40-8F1D-CF445E1563D1}" destId="{01881542-2315-3246-BBAD-AD9D1BE77D2A}" srcOrd="0" destOrd="0" presId="urn:microsoft.com/office/officeart/2005/8/layout/hierarchy2"/>
    <dgm:cxn modelId="{B52309F9-27CA-5D4F-B3BE-6523274CEEF5}" type="presParOf" srcId="{E3893AB5-2971-5D40-8F1D-CF445E1563D1}" destId="{3DE1F9B6-FDBE-8D49-9700-9D2EDB1F4112}"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Use model selection based on AIC/BIC to choose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3C2AA46A-97AC-614F-833C-46D946D6767F}">
      <dgm:prSet/>
      <dgm:spPr/>
      <dgm:t>
        <a:bodyPr/>
        <a:lstStyle/>
        <a:p>
          <a:r>
            <a:rPr lang="en-US" dirty="0"/>
            <a:t>Interpret main effects, interactions, and simple effects when necessary. </a:t>
          </a:r>
        </a:p>
      </dgm:t>
    </dgm:pt>
    <dgm:pt modelId="{FB9C798C-6C7B-C24E-B03A-61105CE8CCE0}" type="parTrans" cxnId="{CB053F5C-DFFB-5D49-AD25-703930B46063}">
      <dgm:prSet/>
      <dgm:spPr/>
      <dgm:t>
        <a:bodyPr/>
        <a:lstStyle/>
        <a:p>
          <a:endParaRPr lang="en-US"/>
        </a:p>
      </dgm:t>
    </dgm:pt>
    <dgm:pt modelId="{6D09A748-C0D4-4742-896A-34D4AFE27B81}" type="sibTrans" cxnId="{CB053F5C-DFFB-5D49-AD25-703930B46063}">
      <dgm:prSet/>
      <dgm:spPr/>
      <dgm:t>
        <a:bodyPr/>
        <a:lstStyle/>
        <a:p>
          <a:endParaRPr lang="en-US"/>
        </a:p>
      </dgm:t>
    </dgm:pt>
    <dgm:pt modelId="{DEAD6330-6EE0-A54B-B0C0-3DAEFFC3686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60F16C97-57E4-3A47-B61C-EC799EA6533F}" type="parTrans" cxnId="{94CB9CB3-8CDE-8D43-B585-6DF4C73C5F43}">
      <dgm:prSet/>
      <dgm:spPr/>
      <dgm:t>
        <a:bodyPr/>
        <a:lstStyle/>
        <a:p>
          <a:endParaRPr lang="en-US"/>
        </a:p>
      </dgm:t>
    </dgm:pt>
    <dgm:pt modelId="{BBCCE9F8-70EC-6A45-94D9-4C0A1D18D192}" type="sibTrans" cxnId="{94CB9CB3-8CDE-8D43-B585-6DF4C73C5F43}">
      <dgm:prSet/>
      <dgm:spPr/>
      <dgm:t>
        <a:bodyPr/>
        <a:lstStyle/>
        <a:p>
          <a:endParaRPr lang="en-US"/>
        </a:p>
      </dgm:t>
    </dgm:pt>
    <dgm:pt modelId="{DB045898-157E-6148-8C77-A2CB0B5A3FA6}">
      <dgm:prSet/>
      <dgm:spPr/>
      <dgm:t>
        <a:bodyPr/>
        <a:lstStyle/>
        <a:p>
          <a:r>
            <a:rPr lang="en-US" dirty="0"/>
            <a:t>Use confidence intervals to determine which coefficients are important predictors. </a:t>
          </a:r>
        </a:p>
      </dgm:t>
    </dgm:pt>
    <dgm:pt modelId="{677C6A3B-3482-1B4E-B445-FB7EB4647933}" type="parTrans" cxnId="{80047FC9-0024-804D-B10C-AA612D6C2440}">
      <dgm:prSet/>
      <dgm:spPr/>
      <dgm:t>
        <a:bodyPr/>
        <a:lstStyle/>
        <a:p>
          <a:endParaRPr lang="en-US"/>
        </a:p>
      </dgm:t>
    </dgm:pt>
    <dgm:pt modelId="{B8CE1ABD-A9C8-B043-B6B1-B6125B4C0CD6}" type="sibTrans" cxnId="{80047FC9-0024-804D-B10C-AA612D6C2440}">
      <dgm:prSet/>
      <dgm:spPr/>
      <dgm:t>
        <a:bodyPr/>
        <a:lstStyle/>
        <a:p>
          <a:endParaRPr lang="en-US"/>
        </a:p>
      </dgm:t>
    </dgm:pt>
    <dgm:pt modelId="{42320E32-4776-544B-A03A-CE7768B04F56}">
      <dgm:prSet/>
      <dgm:spPr/>
      <dgm:t>
        <a:bodyPr/>
        <a:lstStyle/>
        <a:p>
          <a:r>
            <a:rPr lang="en-US" dirty="0"/>
            <a:t>Note </a:t>
          </a:r>
          <a:r>
            <a:rPr lang="mr-IN" dirty="0"/>
            <a:t>–</a:t>
          </a:r>
          <a:r>
            <a:rPr lang="en-US" dirty="0"/>
            <a:t> not appropriate for most GLMM’s. </a:t>
          </a:r>
        </a:p>
      </dgm:t>
    </dgm:pt>
    <dgm:pt modelId="{F67802FC-47C9-7B46-877E-F08ADDB58FDD}" type="parTrans" cxnId="{70640F00-6717-F443-B79C-29A557B1CC01}">
      <dgm:prSet/>
      <dgm:spPr/>
      <dgm:t>
        <a:bodyPr/>
        <a:lstStyle/>
        <a:p>
          <a:endParaRPr lang="en-US"/>
        </a:p>
      </dgm:t>
    </dgm:pt>
    <dgm:pt modelId="{45B6E255-CD59-6B4E-8981-89D84A82D9B3}" type="sibTrans" cxnId="{70640F00-6717-F443-B79C-29A557B1CC01}">
      <dgm:prSet/>
      <dgm:spPr/>
      <dgm:t>
        <a:bodyPr/>
        <a:lstStyle/>
        <a:p>
          <a:endParaRPr lang="en-US"/>
        </a:p>
      </dgm:t>
    </dgm:pt>
    <dgm:pt modelId="{A2748441-85A5-BE42-A437-EE6CC8B4D801}">
      <dgm:prSet/>
      <dgm:spPr/>
      <dgm:t>
        <a:bodyPr/>
        <a:lstStyle/>
        <a:p>
          <a:r>
            <a:rPr lang="en-US" dirty="0"/>
            <a:t>Get a p-value describing which model fits best. </a:t>
          </a:r>
        </a:p>
      </dgm:t>
    </dgm:pt>
    <dgm:pt modelId="{04C3E5C8-A903-2845-8B34-3CDAE334D1F7}" type="parTrans" cxnId="{1F445C45-B7A7-584C-82CB-2401864CECB6}">
      <dgm:prSet/>
      <dgm:spPr/>
      <dgm:t>
        <a:bodyPr/>
        <a:lstStyle/>
        <a:p>
          <a:endParaRPr lang="en-US"/>
        </a:p>
      </dgm:t>
    </dgm:pt>
    <dgm:pt modelId="{F7107D70-FCF4-6E42-BBA6-076AAAE3F25F}" type="sibTrans" cxnId="{1F445C45-B7A7-584C-82CB-2401864CECB6}">
      <dgm:prSet/>
      <dgm:spPr/>
      <dgm:t>
        <a:bodyPr/>
        <a:lstStyle/>
        <a:p>
          <a:endParaRPr lang="en-US"/>
        </a:p>
      </dgm:t>
    </dgm:pt>
    <dgm:pt modelId="{8B9CC013-18D8-3D4E-970A-7498A0CE0898}">
      <dgm:prSet/>
      <dgm:spPr/>
      <dgm:t>
        <a:bodyPr/>
        <a:lstStyle/>
        <a:p>
          <a:r>
            <a:rPr lang="en-US" dirty="0"/>
            <a:t>Discuss the variables that are included in best fitting model. You do not get a p-value as output. And it’s difficult to identify differences between levels of a factor. </a:t>
          </a:r>
        </a:p>
      </dgm:t>
    </dgm:pt>
    <dgm:pt modelId="{C15694AC-0D35-B241-9FA7-1C65F5F40DD9}" type="parTrans" cxnId="{5035B8F6-2702-D544-9697-3611B1649007}">
      <dgm:prSet/>
      <dgm:spPr/>
      <dgm:t>
        <a:bodyPr/>
        <a:lstStyle/>
        <a:p>
          <a:endParaRPr lang="en-US"/>
        </a:p>
      </dgm:t>
    </dgm:pt>
    <dgm:pt modelId="{86FE2B50-CE6B-7F4D-886C-6F725EE3861F}" type="sibTrans" cxnId="{5035B8F6-2702-D544-9697-3611B1649007}">
      <dgm:prSet/>
      <dgm:spPr/>
      <dgm:t>
        <a:bodyPr/>
        <a:lstStyle/>
        <a:p>
          <a:endParaRPr lang="en-US"/>
        </a:p>
      </dgm:t>
    </dgm:pt>
    <dgm:pt modelId="{76033E56-A4A1-C345-8DAE-8B5DC35F589D}">
      <dgm:prSet phldrT="[Text]"/>
      <dgm:spPr/>
      <dgm:t>
        <a:bodyPr/>
        <a:lstStyle/>
        <a:p>
          <a:r>
            <a:rPr lang="en-US" dirty="0"/>
            <a:t>Fit full model; sequentially remove non-significant interactions then main effects until all remaining variables are significant. </a:t>
          </a:r>
        </a:p>
      </dgm:t>
    </dgm:pt>
    <dgm:pt modelId="{FA219166-EFB2-3448-99B3-6A70DAA27885}" type="parTrans" cxnId="{A841E7FF-11D1-044E-A0CF-B806F2895840}">
      <dgm:prSet/>
      <dgm:spPr/>
      <dgm:t>
        <a:bodyPr/>
        <a:lstStyle/>
        <a:p>
          <a:endParaRPr lang="en-US"/>
        </a:p>
      </dgm:t>
    </dgm:pt>
    <dgm:pt modelId="{6D9A9A5F-2BD1-144B-BB23-FED87CA11834}" type="sibTrans" cxnId="{A841E7FF-11D1-044E-A0CF-B806F2895840}">
      <dgm:prSet/>
      <dgm:spPr/>
      <dgm:t>
        <a:bodyPr/>
        <a:lstStyle/>
        <a:p>
          <a:endParaRPr lang="en-US"/>
        </a:p>
      </dgm:t>
    </dgm:pt>
    <dgm:pt modelId="{7AF594C1-1AAE-374C-BC8F-6285EE5735B6}">
      <dgm:prSet/>
      <dgm:spPr/>
      <dgm:t>
        <a:bodyPr/>
        <a:lstStyle/>
        <a:p>
          <a:r>
            <a:rPr lang="en-US" dirty="0"/>
            <a:t>Interpret main effects, interactions, and simple effects when necessary.</a:t>
          </a:r>
        </a:p>
      </dgm:t>
    </dgm:pt>
    <dgm:pt modelId="{CA497D31-CD65-4F42-AA04-F106EA6EF713}" type="parTrans" cxnId="{B6B4043D-CAC3-8142-80F2-E0532EBE5242}">
      <dgm:prSet/>
      <dgm:spPr/>
      <dgm:t>
        <a:bodyPr/>
        <a:lstStyle/>
        <a:p>
          <a:endParaRPr lang="en-US"/>
        </a:p>
      </dgm:t>
    </dgm:pt>
    <dgm:pt modelId="{D209DAFE-FEE7-B942-9B60-A9E113F33867}" type="sibTrans" cxnId="{B6B4043D-CAC3-8142-80F2-E0532EBE5242}">
      <dgm:prSet/>
      <dgm:spPr/>
      <dgm:t>
        <a:bodyPr/>
        <a:lstStyle/>
        <a:p>
          <a:endParaRPr lang="en-US"/>
        </a:p>
      </dgm:t>
    </dgm:pt>
    <dgm:pt modelId="{D438B973-5F2D-A24F-84F0-1E7B3A0EF85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B8D6DE32-420E-CF41-9D28-321717679F97}" type="parTrans" cxnId="{45D0A79E-90DE-3D48-A5F3-E6A9FE633B3B}">
      <dgm:prSet/>
      <dgm:spPr/>
      <dgm:t>
        <a:bodyPr/>
        <a:lstStyle/>
        <a:p>
          <a:endParaRPr lang="en-US"/>
        </a:p>
      </dgm:t>
    </dgm:pt>
    <dgm:pt modelId="{31E6556D-F851-1A41-A38A-5D769AA952AD}" type="sibTrans" cxnId="{45D0A79E-90DE-3D48-A5F3-E6A9FE633B3B}">
      <dgm:prSet/>
      <dgm:spPr/>
      <dgm:t>
        <a:bodyPr/>
        <a:lstStyle/>
        <a:p>
          <a:endParaRPr lang="en-US"/>
        </a:p>
      </dgm:t>
    </dgm:pt>
    <dgm:pt modelId="{E22BB8CC-A760-014E-A5FB-D594FD306039}">
      <dgm:prSet phldrT="[Tex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B5611D36-D04D-9149-BCD8-94CF705E368A}" type="parTrans" cxnId="{2455878C-4FDA-C549-98AC-ACA3AAA05316}">
      <dgm:prSet/>
      <dgm:spPr/>
      <dgm:t>
        <a:bodyPr/>
        <a:lstStyle/>
        <a:p>
          <a:endParaRPr lang="en-US"/>
        </a:p>
      </dgm:t>
    </dgm:pt>
    <dgm:pt modelId="{833F86D1-5181-2541-B778-2BE0F0312643}" type="sibTrans" cxnId="{2455878C-4FDA-C549-98AC-ACA3AAA05316}">
      <dgm:prSet/>
      <dgm:spPr/>
      <dgm:t>
        <a:bodyPr/>
        <a:lstStyle/>
        <a:p>
          <a:endParaRPr lang="en-US"/>
        </a:p>
      </dgm:t>
    </dgm:pt>
    <dgm:pt modelId="{FF4A5B85-06F3-9540-A256-B3259ECD64CA}">
      <dgm:prSe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3E1FAD9A-1D42-1843-9755-60083C1741D9}" type="parTrans" cxnId="{B6A98FAB-CAFB-CB4E-9D46-F44BE6F8A724}">
      <dgm:prSet/>
      <dgm:spPr/>
      <dgm:t>
        <a:bodyPr/>
        <a:lstStyle/>
        <a:p>
          <a:endParaRPr lang="en-US"/>
        </a:p>
      </dgm:t>
    </dgm:pt>
    <dgm:pt modelId="{B7B2B169-EBEC-1649-834F-129054B01FF0}" type="sibTrans" cxnId="{B6A98FAB-CAFB-CB4E-9D46-F44BE6F8A724}">
      <dgm:prSet/>
      <dgm:spPr/>
      <dgm:t>
        <a:bodyPr/>
        <a:lstStyle/>
        <a:p>
          <a:endParaRPr lang="en-US"/>
        </a:p>
      </dgm:t>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3EF4DCC-53AF-FA4F-B6C2-0382EC1F53AC}" type="pres">
      <dgm:prSet presAssocID="{FA219166-EFB2-3448-99B3-6A70DAA27885}" presName="conn2-1" presStyleLbl="parChTrans1D3" presStyleIdx="0" presStyleCnt="6"/>
      <dgm:spPr/>
    </dgm:pt>
    <dgm:pt modelId="{E00B43DA-5BC6-0F46-BC84-0EAC90448E3B}" type="pres">
      <dgm:prSet presAssocID="{FA219166-EFB2-3448-99B3-6A70DAA27885}" presName="connTx" presStyleLbl="parChTrans1D3" presStyleIdx="0" presStyleCnt="6"/>
      <dgm:spPr/>
    </dgm:pt>
    <dgm:pt modelId="{D8B5BF44-C902-3446-8CAB-D841CCE0F1A8}" type="pres">
      <dgm:prSet presAssocID="{76033E56-A4A1-C345-8DAE-8B5DC35F589D}" presName="root2" presStyleCnt="0"/>
      <dgm:spPr/>
    </dgm:pt>
    <dgm:pt modelId="{9709B544-FD77-F441-825A-07542FAAEE08}" type="pres">
      <dgm:prSet presAssocID="{76033E56-A4A1-C345-8DAE-8B5DC35F589D}" presName="LevelTwoTextNode" presStyleLbl="node3" presStyleIdx="0" presStyleCnt="6">
        <dgm:presLayoutVars>
          <dgm:chPref val="3"/>
        </dgm:presLayoutVars>
      </dgm:prSet>
      <dgm:spPr/>
    </dgm:pt>
    <dgm:pt modelId="{6560EA33-1A0F-274D-8D81-DAA4197EF4AC}" type="pres">
      <dgm:prSet presAssocID="{76033E56-A4A1-C345-8DAE-8B5DC35F589D}" presName="level3hierChild" presStyleCnt="0"/>
      <dgm:spPr/>
    </dgm:pt>
    <dgm:pt modelId="{54C87AEF-33A7-574F-A7A8-A4A94C780261}" type="pres">
      <dgm:prSet presAssocID="{CA497D31-CD65-4F42-AA04-F106EA6EF713}" presName="conn2-1" presStyleLbl="parChTrans1D4" presStyleIdx="0" presStyleCnt="10"/>
      <dgm:spPr/>
    </dgm:pt>
    <dgm:pt modelId="{3EAA86E6-3A7E-B747-B1DF-BBC8D9722E7F}" type="pres">
      <dgm:prSet presAssocID="{CA497D31-CD65-4F42-AA04-F106EA6EF713}" presName="connTx" presStyleLbl="parChTrans1D4" presStyleIdx="0" presStyleCnt="10"/>
      <dgm:spPr/>
    </dgm:pt>
    <dgm:pt modelId="{81DA1843-256B-2B48-9DB9-141ADB0EB5A8}" type="pres">
      <dgm:prSet presAssocID="{7AF594C1-1AAE-374C-BC8F-6285EE5735B6}" presName="root2" presStyleCnt="0"/>
      <dgm:spPr/>
    </dgm:pt>
    <dgm:pt modelId="{B2AE014A-AA61-6147-8CCE-850D12CD27EE}" type="pres">
      <dgm:prSet presAssocID="{7AF594C1-1AAE-374C-BC8F-6285EE5735B6}" presName="LevelTwoTextNode" presStyleLbl="node4" presStyleIdx="0" presStyleCnt="10">
        <dgm:presLayoutVars>
          <dgm:chPref val="3"/>
        </dgm:presLayoutVars>
      </dgm:prSet>
      <dgm:spPr/>
    </dgm:pt>
    <dgm:pt modelId="{CE6AE7ED-7377-2C45-B082-87CF1280D7B0}" type="pres">
      <dgm:prSet presAssocID="{7AF594C1-1AAE-374C-BC8F-6285EE5735B6}" presName="level3hierChild" presStyleCnt="0"/>
      <dgm:spPr/>
    </dgm:pt>
    <dgm:pt modelId="{3115419D-F63F-9F48-B284-9BCAA5E07C22}" type="pres">
      <dgm:prSet presAssocID="{B8D6DE32-420E-CF41-9D28-321717679F97}" presName="conn2-1" presStyleLbl="parChTrans1D4" presStyleIdx="1" presStyleCnt="10"/>
      <dgm:spPr/>
    </dgm:pt>
    <dgm:pt modelId="{AA2438D6-0C4E-C740-9EF2-57FF80BF28E1}" type="pres">
      <dgm:prSet presAssocID="{B8D6DE32-420E-CF41-9D28-321717679F97}" presName="connTx" presStyleLbl="parChTrans1D4" presStyleIdx="1" presStyleCnt="10"/>
      <dgm:spPr/>
    </dgm:pt>
    <dgm:pt modelId="{8DA5AEB6-AA18-DD48-99E3-BE4665DE656F}" type="pres">
      <dgm:prSet presAssocID="{D438B973-5F2D-A24F-84F0-1E7B3A0EF858}" presName="root2" presStyleCnt="0"/>
      <dgm:spPr/>
    </dgm:pt>
    <dgm:pt modelId="{8C427B80-5BAE-5F4F-8CAD-6757D59BD238}" type="pres">
      <dgm:prSet presAssocID="{D438B973-5F2D-A24F-84F0-1E7B3A0EF858}" presName="LevelTwoTextNode" presStyleLbl="node4" presStyleIdx="1" presStyleCnt="10">
        <dgm:presLayoutVars>
          <dgm:chPref val="3"/>
        </dgm:presLayoutVars>
      </dgm:prSet>
      <dgm:spPr/>
    </dgm:pt>
    <dgm:pt modelId="{7FC50C66-E90D-A046-9EFD-CD4D530F88B8}" type="pres">
      <dgm:prSet presAssocID="{D438B973-5F2D-A24F-84F0-1E7B3A0EF858}"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094CF964-E528-934E-A3D0-C8B6CB29EEE2}" type="pres">
      <dgm:prSet presAssocID="{FB9C798C-6C7B-C24E-B03A-61105CE8CCE0}" presName="conn2-1" presStyleLbl="parChTrans1D4" presStyleIdx="2" presStyleCnt="10"/>
      <dgm:spPr/>
    </dgm:pt>
    <dgm:pt modelId="{0AE45D4F-265E-A042-8F39-13E850E29CCF}" type="pres">
      <dgm:prSet presAssocID="{FB9C798C-6C7B-C24E-B03A-61105CE8CCE0}" presName="connTx" presStyleLbl="parChTrans1D4" presStyleIdx="2" presStyleCnt="10"/>
      <dgm:spPr/>
    </dgm:pt>
    <dgm:pt modelId="{89C228E3-1E34-9F40-BC38-DDDDF98CE6A9}" type="pres">
      <dgm:prSet presAssocID="{3C2AA46A-97AC-614F-833C-46D946D6767F}" presName="root2" presStyleCnt="0"/>
      <dgm:spPr/>
    </dgm:pt>
    <dgm:pt modelId="{5098BB29-9B77-9043-97E7-8CB46AED8BB1}" type="pres">
      <dgm:prSet presAssocID="{3C2AA46A-97AC-614F-833C-46D946D6767F}" presName="LevelTwoTextNode" presStyleLbl="node4" presStyleIdx="2" presStyleCnt="10">
        <dgm:presLayoutVars>
          <dgm:chPref val="3"/>
        </dgm:presLayoutVars>
      </dgm:prSet>
      <dgm:spPr/>
    </dgm:pt>
    <dgm:pt modelId="{EED7AA6C-FBBF-1347-9927-FA6592186A4B}" type="pres">
      <dgm:prSet presAssocID="{3C2AA46A-97AC-614F-833C-46D946D6767F}" presName="level3hierChild" presStyleCnt="0"/>
      <dgm:spPr/>
    </dgm:pt>
    <dgm:pt modelId="{0FB571A8-B3E0-3B41-897E-C852E5380E55}" type="pres">
      <dgm:prSet presAssocID="{60F16C97-57E4-3A47-B61C-EC799EA6533F}" presName="conn2-1" presStyleLbl="parChTrans1D4" presStyleIdx="3" presStyleCnt="10"/>
      <dgm:spPr/>
    </dgm:pt>
    <dgm:pt modelId="{560E530A-6C18-3940-A599-BE0A264C426D}" type="pres">
      <dgm:prSet presAssocID="{60F16C97-57E4-3A47-B61C-EC799EA6533F}" presName="connTx" presStyleLbl="parChTrans1D4" presStyleIdx="3" presStyleCnt="10"/>
      <dgm:spPr/>
    </dgm:pt>
    <dgm:pt modelId="{29697E52-B0B2-6C43-95E8-FC81F86744D6}" type="pres">
      <dgm:prSet presAssocID="{DEAD6330-6EE0-A54B-B0C0-3DAEFFC36868}" presName="root2" presStyleCnt="0"/>
      <dgm:spPr/>
    </dgm:pt>
    <dgm:pt modelId="{45C93A22-0C0B-3C4F-9E27-9F93F70EC336}" type="pres">
      <dgm:prSet presAssocID="{DEAD6330-6EE0-A54B-B0C0-3DAEFFC36868}" presName="LevelTwoTextNode" presStyleLbl="node4" presStyleIdx="3" presStyleCnt="10">
        <dgm:presLayoutVars>
          <dgm:chPref val="3"/>
        </dgm:presLayoutVars>
      </dgm:prSet>
      <dgm:spPr/>
    </dgm:pt>
    <dgm:pt modelId="{66CE2861-5D49-6448-8710-C21C0B1D8587}" type="pres">
      <dgm:prSet presAssocID="{DEAD6330-6EE0-A54B-B0C0-3DAEFFC36868}" presName="level3hierChild" presStyleCnt="0"/>
      <dgm:spPr/>
    </dgm:pt>
    <dgm:pt modelId="{19316004-00E0-9841-898D-0E26E9338C81}" type="pres">
      <dgm:prSet presAssocID="{677C6A3B-3482-1B4E-B445-FB7EB4647933}" presName="conn2-1" presStyleLbl="parChTrans1D4" presStyleIdx="4" presStyleCnt="10"/>
      <dgm:spPr/>
    </dgm:pt>
    <dgm:pt modelId="{361CDB76-BE91-074C-930A-9E30CECDFAE1}" type="pres">
      <dgm:prSet presAssocID="{677C6A3B-3482-1B4E-B445-FB7EB4647933}" presName="connTx" presStyleLbl="parChTrans1D4" presStyleIdx="4" presStyleCnt="10"/>
      <dgm:spPr/>
    </dgm:pt>
    <dgm:pt modelId="{80359EED-E477-7F4C-9712-B203B6F18C82}" type="pres">
      <dgm:prSet presAssocID="{DB045898-157E-6148-8C77-A2CB0B5A3FA6}" presName="root2" presStyleCnt="0"/>
      <dgm:spPr/>
    </dgm:pt>
    <dgm:pt modelId="{03A5239D-DC99-2D40-99F6-863189C54B30}" type="pres">
      <dgm:prSet presAssocID="{DB045898-157E-6148-8C77-A2CB0B5A3FA6}" presName="LevelTwoTextNode" presStyleLbl="node4" presStyleIdx="4" presStyleCnt="10">
        <dgm:presLayoutVars>
          <dgm:chPref val="3"/>
        </dgm:presLayoutVars>
      </dgm:prSet>
      <dgm:spPr/>
    </dgm:pt>
    <dgm:pt modelId="{84885B71-3F47-744D-A896-F06238813DA0}" type="pres">
      <dgm:prSet presAssocID="{DB045898-157E-6148-8C77-A2CB0B5A3FA6}"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E2C427F-FD12-4A40-8B3E-9C91108BEFB8}" type="pres">
      <dgm:prSet presAssocID="{F67802FC-47C9-7B46-877E-F08ADDB58FDD}" presName="conn2-1" presStyleLbl="parChTrans1D4" presStyleIdx="5" presStyleCnt="10"/>
      <dgm:spPr/>
    </dgm:pt>
    <dgm:pt modelId="{2CCD02CF-D62E-8844-80B7-53F6D7F5E279}" type="pres">
      <dgm:prSet presAssocID="{F67802FC-47C9-7B46-877E-F08ADDB58FDD}" presName="connTx" presStyleLbl="parChTrans1D4" presStyleIdx="5" presStyleCnt="10"/>
      <dgm:spPr/>
    </dgm:pt>
    <dgm:pt modelId="{631E9659-2CA9-184F-A1ED-5687AEDCA606}" type="pres">
      <dgm:prSet presAssocID="{42320E32-4776-544B-A03A-CE7768B04F56}" presName="root2" presStyleCnt="0"/>
      <dgm:spPr/>
    </dgm:pt>
    <dgm:pt modelId="{81D0B23E-622B-FE43-B2C0-292A3288C7A8}" type="pres">
      <dgm:prSet presAssocID="{42320E32-4776-544B-A03A-CE7768B04F56}" presName="LevelTwoTextNode" presStyleLbl="node4" presStyleIdx="5" presStyleCnt="10">
        <dgm:presLayoutVars>
          <dgm:chPref val="3"/>
        </dgm:presLayoutVars>
      </dgm:prSet>
      <dgm:spPr/>
    </dgm:pt>
    <dgm:pt modelId="{2114CD81-5717-2547-81E8-45202B7A443E}" type="pres">
      <dgm:prSet presAssocID="{42320E32-4776-544B-A03A-CE7768B04F56}" presName="level3hierChild" presStyleCnt="0"/>
      <dgm:spPr/>
    </dgm:pt>
    <dgm:pt modelId="{E24E6B14-0C47-EA49-B447-C1A9CDDC4AAF}" type="pres">
      <dgm:prSet presAssocID="{04C3E5C8-A903-2845-8B34-3CDAE334D1F7}" presName="conn2-1" presStyleLbl="parChTrans1D4" presStyleIdx="6" presStyleCnt="10"/>
      <dgm:spPr/>
    </dgm:pt>
    <dgm:pt modelId="{3CB8A72D-1EC2-1C4A-9762-613AB2CED595}" type="pres">
      <dgm:prSet presAssocID="{04C3E5C8-A903-2845-8B34-3CDAE334D1F7}" presName="connTx" presStyleLbl="parChTrans1D4" presStyleIdx="6" presStyleCnt="10"/>
      <dgm:spPr/>
    </dgm:pt>
    <dgm:pt modelId="{BC9CFF38-4202-464D-A35D-0034C92DA25D}" type="pres">
      <dgm:prSet presAssocID="{A2748441-85A5-BE42-A437-EE6CC8B4D801}" presName="root2" presStyleCnt="0"/>
      <dgm:spPr/>
    </dgm:pt>
    <dgm:pt modelId="{ECB91306-2CE2-074E-BF46-9AD00B600AA9}" type="pres">
      <dgm:prSet presAssocID="{A2748441-85A5-BE42-A437-EE6CC8B4D801}" presName="LevelTwoTextNode" presStyleLbl="node4" presStyleIdx="6" presStyleCnt="10">
        <dgm:presLayoutVars>
          <dgm:chPref val="3"/>
        </dgm:presLayoutVars>
      </dgm:prSet>
      <dgm:spPr/>
    </dgm:pt>
    <dgm:pt modelId="{27DF17F3-BA9B-0946-ADA1-5B1338B651C4}" type="pres">
      <dgm:prSet presAssocID="{A2748441-85A5-BE42-A437-EE6CC8B4D801}"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9DE56F1D-D716-9542-8349-F358305F98B6}" type="pres">
      <dgm:prSet presAssocID="{C15694AC-0D35-B241-9FA7-1C65F5F40DD9}" presName="conn2-1" presStyleLbl="parChTrans1D4" presStyleIdx="7" presStyleCnt="10"/>
      <dgm:spPr/>
    </dgm:pt>
    <dgm:pt modelId="{D3A6EB0A-7782-FB49-878F-0368211434A4}" type="pres">
      <dgm:prSet presAssocID="{C15694AC-0D35-B241-9FA7-1C65F5F40DD9}" presName="connTx" presStyleLbl="parChTrans1D4" presStyleIdx="7" presStyleCnt="10"/>
      <dgm:spPr/>
    </dgm:pt>
    <dgm:pt modelId="{3591793D-48F0-794D-9496-9FF6354A2011}" type="pres">
      <dgm:prSet presAssocID="{8B9CC013-18D8-3D4E-970A-7498A0CE0898}" presName="root2" presStyleCnt="0"/>
      <dgm:spPr/>
    </dgm:pt>
    <dgm:pt modelId="{5CED880F-D973-D443-ACA7-4C7417A7AEB3}" type="pres">
      <dgm:prSet presAssocID="{8B9CC013-18D8-3D4E-970A-7498A0CE0898}" presName="LevelTwoTextNode" presStyleLbl="node4" presStyleIdx="7" presStyleCnt="10">
        <dgm:presLayoutVars>
          <dgm:chPref val="3"/>
        </dgm:presLayoutVars>
      </dgm:prSet>
      <dgm:spPr/>
    </dgm:pt>
    <dgm:pt modelId="{CF6AD9CB-F589-D044-B1B5-1446BE991A57}" type="pres">
      <dgm:prSet presAssocID="{8B9CC013-18D8-3D4E-970A-7498A0CE0898}"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B51375F2-BD0A-AC49-8F0E-FE812B0F2717}" type="pres">
      <dgm:prSet presAssocID="{B5611D36-D04D-9149-BCD8-94CF705E368A}" presName="conn2-1" presStyleLbl="parChTrans1D4" presStyleIdx="8" presStyleCnt="10"/>
      <dgm:spPr/>
    </dgm:pt>
    <dgm:pt modelId="{A7F63B04-4A1E-7A43-9840-DAD4A6CB0B85}" type="pres">
      <dgm:prSet presAssocID="{B5611D36-D04D-9149-BCD8-94CF705E368A}" presName="connTx" presStyleLbl="parChTrans1D4" presStyleIdx="8" presStyleCnt="10"/>
      <dgm:spPr/>
    </dgm:pt>
    <dgm:pt modelId="{9E2039DB-FCF9-1945-A7A4-588A6181ADEC}" type="pres">
      <dgm:prSet presAssocID="{E22BB8CC-A760-014E-A5FB-D594FD306039}" presName="root2" presStyleCnt="0"/>
      <dgm:spPr/>
    </dgm:pt>
    <dgm:pt modelId="{0C341FFF-5686-BF43-9639-14ACFA423897}" type="pres">
      <dgm:prSet presAssocID="{E22BB8CC-A760-014E-A5FB-D594FD306039}" presName="LevelTwoTextNode" presStyleLbl="node4" presStyleIdx="8" presStyleCnt="10">
        <dgm:presLayoutVars>
          <dgm:chPref val="3"/>
        </dgm:presLayoutVars>
      </dgm:prSet>
      <dgm:spPr/>
    </dgm:pt>
    <dgm:pt modelId="{245D6521-379D-1845-BAF9-F712B34EFF17}" type="pres">
      <dgm:prSet presAssocID="{E22BB8CC-A760-014E-A5FB-D594FD306039}"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 modelId="{79CCC70C-ABC1-7049-9B8B-E5F9C9BE3794}" type="pres">
      <dgm:prSet presAssocID="{3E1FAD9A-1D42-1843-9755-60083C1741D9}" presName="conn2-1" presStyleLbl="parChTrans1D4" presStyleIdx="9" presStyleCnt="10"/>
      <dgm:spPr/>
    </dgm:pt>
    <dgm:pt modelId="{0D736D4D-2600-3744-8C03-E38039E38BDE}" type="pres">
      <dgm:prSet presAssocID="{3E1FAD9A-1D42-1843-9755-60083C1741D9}" presName="connTx" presStyleLbl="parChTrans1D4" presStyleIdx="9" presStyleCnt="10"/>
      <dgm:spPr/>
    </dgm:pt>
    <dgm:pt modelId="{6CF6D8F5-AA8E-4447-AE52-2730328E344A}" type="pres">
      <dgm:prSet presAssocID="{FF4A5B85-06F3-9540-A256-B3259ECD64CA}" presName="root2" presStyleCnt="0"/>
      <dgm:spPr/>
    </dgm:pt>
    <dgm:pt modelId="{4EC2EB32-A70A-0540-A4F3-F8DEB4E14BBD}" type="pres">
      <dgm:prSet presAssocID="{FF4A5B85-06F3-9540-A256-B3259ECD64CA}" presName="LevelTwoTextNode" presStyleLbl="node4" presStyleIdx="9" presStyleCnt="10">
        <dgm:presLayoutVars>
          <dgm:chPref val="3"/>
        </dgm:presLayoutVars>
      </dgm:prSet>
      <dgm:spPr/>
    </dgm:pt>
    <dgm:pt modelId="{FDC9A2AB-F2C8-544C-BD25-4118DD2954FE}" type="pres">
      <dgm:prSet presAssocID="{FF4A5B85-06F3-9540-A256-B3259ECD64CA}" presName="level3hierChild" presStyleCnt="0"/>
      <dgm:spPr/>
    </dgm:pt>
  </dgm:ptLst>
  <dgm:cxnLst>
    <dgm:cxn modelId="{70640F00-6717-F443-B79C-29A557B1CC01}" srcId="{1D6E0679-0ACE-6E48-842C-7DC629BCA2D3}" destId="{42320E32-4776-544B-A03A-CE7768B04F56}" srcOrd="0" destOrd="0" parTransId="{F67802FC-47C9-7B46-877E-F08ADDB58FDD}" sibTransId="{45B6E255-CD59-6B4E-8981-89D84A82D9B3}"/>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07FDFE0F-8773-5541-B6CE-B346136266D7}" type="presOf" srcId="{B8D6DE32-420E-CF41-9D28-321717679F97}" destId="{3115419D-F63F-9F48-B284-9BCAA5E07C22}" srcOrd="0" destOrd="0" presId="urn:microsoft.com/office/officeart/2005/8/layout/hierarchy2"/>
    <dgm:cxn modelId="{CADD2C11-FF1E-2848-9C67-92502A9D786D}" type="presOf" srcId="{FB9C798C-6C7B-C24E-B03A-61105CE8CCE0}" destId="{0AE45D4F-265E-A042-8F39-13E850E29CCF}" srcOrd="1"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925F3825-83D1-DA43-BC2F-96F2642FC6BB}" type="presOf" srcId="{04C3E5C8-A903-2845-8B34-3CDAE334D1F7}" destId="{E24E6B14-0C47-EA49-B447-C1A9CDDC4AAF}"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9150A438-5252-5C4D-8BFC-2F9B7B16CE49}" type="presOf" srcId="{DB045898-157E-6148-8C77-A2CB0B5A3FA6}" destId="{03A5239D-DC99-2D40-99F6-863189C54B30}" srcOrd="0" destOrd="0" presId="urn:microsoft.com/office/officeart/2005/8/layout/hierarchy2"/>
    <dgm:cxn modelId="{B6B4043D-CAC3-8142-80F2-E0532EBE5242}" srcId="{76033E56-A4A1-C345-8DAE-8B5DC35F589D}" destId="{7AF594C1-1AAE-374C-BC8F-6285EE5735B6}" srcOrd="0" destOrd="0" parTransId="{CA497D31-CD65-4F42-AA04-F106EA6EF713}" sibTransId="{D209DAFE-FEE7-B942-9B60-A9E113F33867}"/>
    <dgm:cxn modelId="{CB053F5C-DFFB-5D49-AD25-703930B46063}" srcId="{B5A6A716-F664-1E4A-81A6-526540B29E7A}" destId="{3C2AA46A-97AC-614F-833C-46D946D6767F}" srcOrd="0" destOrd="0" parTransId="{FB9C798C-6C7B-C24E-B03A-61105CE8CCE0}" sibTransId="{6D09A748-C0D4-4742-896A-34D4AFE27B81}"/>
    <dgm:cxn modelId="{6D244E5C-AABC-8C45-8904-C1706C031325}" type="presOf" srcId="{B33AD2CD-5DDA-B041-8869-D62446A8DE57}" destId="{69C38DC7-245C-444C-81D3-852CAE104FB2}" srcOrd="0" destOrd="0" presId="urn:microsoft.com/office/officeart/2005/8/layout/hierarchy2"/>
    <dgm:cxn modelId="{4E80E55C-9F47-D946-8532-332738D11904}" type="presOf" srcId="{7AF594C1-1AAE-374C-BC8F-6285EE5735B6}" destId="{B2AE014A-AA61-6147-8CCE-850D12CD27EE}" srcOrd="0" destOrd="0" presId="urn:microsoft.com/office/officeart/2005/8/layout/hierarchy2"/>
    <dgm:cxn modelId="{70FBCF61-E9F8-514C-A3BD-136C134D8EDE}" type="presOf" srcId="{E22BB8CC-A760-014E-A5FB-D594FD306039}" destId="{0C341FFF-5686-BF43-9639-14ACFA423897}" srcOrd="0" destOrd="0" presId="urn:microsoft.com/office/officeart/2005/8/layout/hierarchy2"/>
    <dgm:cxn modelId="{CBE7D661-C4FF-4B4A-A1A1-BF8AC43342C4}" type="presOf" srcId="{F67802FC-47C9-7B46-877E-F08ADDB58FDD}" destId="{9E2C427F-FD12-4A40-8B3E-9C91108BEFB8}" srcOrd="0" destOrd="0" presId="urn:microsoft.com/office/officeart/2005/8/layout/hierarchy2"/>
    <dgm:cxn modelId="{750B9044-C65F-A64D-A5AC-CAF453CE5006}" type="presOf" srcId="{CA497D31-CD65-4F42-AA04-F106EA6EF713}" destId="{3EAA86E6-3A7E-B747-B1DF-BBC8D9722E7F}" srcOrd="1" destOrd="0" presId="urn:microsoft.com/office/officeart/2005/8/layout/hierarchy2"/>
    <dgm:cxn modelId="{1F445C45-B7A7-584C-82CB-2401864CECB6}" srcId="{1D6E0679-0ACE-6E48-842C-7DC629BCA2D3}" destId="{A2748441-85A5-BE42-A437-EE6CC8B4D801}" srcOrd="1" destOrd="0" parTransId="{04C3E5C8-A903-2845-8B34-3CDAE334D1F7}" sibTransId="{F7107D70-FCF4-6E42-BBA6-076AAAE3F25F}"/>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1E5C994C-5086-CD4A-B9B6-70419F36D397}" type="presOf" srcId="{146D356C-61A0-BA4B-86B3-CB4CB3B01338}" destId="{B03B620C-8C6E-3E43-B63D-1BA0F2DF0F06}" srcOrd="1" destOrd="0" presId="urn:microsoft.com/office/officeart/2005/8/layout/hierarchy2"/>
    <dgm:cxn modelId="{E387684F-0CAF-5C40-B03F-294C3F01ED02}" type="presOf" srcId="{677C6A3B-3482-1B4E-B445-FB7EB4647933}" destId="{19316004-00E0-9841-898D-0E26E9338C81}" srcOrd="0"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758B4152-1CB9-8049-BE96-B47D8D2FFA85}" type="presOf" srcId="{FA219166-EFB2-3448-99B3-6A70DAA27885}" destId="{E00B43DA-5BC6-0F46-BC84-0EAC90448E3B}" srcOrd="1" destOrd="0" presId="urn:microsoft.com/office/officeart/2005/8/layout/hierarchy2"/>
    <dgm:cxn modelId="{660F8572-6E29-BE4F-84E8-C8A1FF8F31F6}" type="presOf" srcId="{C15694AC-0D35-B241-9FA7-1C65F5F40DD9}" destId="{D3A6EB0A-7782-FB49-878F-0368211434A4}" srcOrd="1" destOrd="0" presId="urn:microsoft.com/office/officeart/2005/8/layout/hierarchy2"/>
    <dgm:cxn modelId="{2089FA73-B5A1-924D-8E3F-4D88B8C56782}" type="presOf" srcId="{DEAD6330-6EE0-A54B-B0C0-3DAEFFC36868}" destId="{45C93A22-0C0B-3C4F-9E27-9F93F70EC336}" srcOrd="0" destOrd="0" presId="urn:microsoft.com/office/officeart/2005/8/layout/hierarchy2"/>
    <dgm:cxn modelId="{644E7E54-ECE0-3A47-ACD5-53DE79F08456}" type="presOf" srcId="{CA497D31-CD65-4F42-AA04-F106EA6EF713}" destId="{54C87AEF-33A7-574F-A7A8-A4A94C780261}"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A4106658-D4A6-0349-BC5B-E7A3FF80D8B8}" type="presOf" srcId="{42320E32-4776-544B-A03A-CE7768B04F56}" destId="{81D0B23E-622B-FE43-B2C0-292A3288C7A8}" srcOrd="0" destOrd="0" presId="urn:microsoft.com/office/officeart/2005/8/layout/hierarchy2"/>
    <dgm:cxn modelId="{B434917A-4B6A-0943-B13F-6DBC09FEE1D4}" type="presOf" srcId="{3C2AA46A-97AC-614F-833C-46D946D6767F}" destId="{5098BB29-9B77-9043-97E7-8CB46AED8BB1}" srcOrd="0"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66325B7B-ABD9-DC43-B63A-8A4D2B0CE587}" type="presOf" srcId="{04C3E5C8-A903-2845-8B34-3CDAE334D1F7}" destId="{3CB8A72D-1EC2-1C4A-9762-613AB2CED595}" srcOrd="1" destOrd="0" presId="urn:microsoft.com/office/officeart/2005/8/layout/hierarchy2"/>
    <dgm:cxn modelId="{39E09C84-BC01-E342-9B69-492724822629}" type="presOf" srcId="{A2748441-85A5-BE42-A437-EE6CC8B4D801}" destId="{ECB91306-2CE2-074E-BF46-9AD00B600AA9}" srcOrd="0" destOrd="0" presId="urn:microsoft.com/office/officeart/2005/8/layout/hierarchy2"/>
    <dgm:cxn modelId="{A7810085-0CEF-464C-A61F-A15B7777AE9F}" type="presOf" srcId="{CE8A4C78-D0CD-774B-AD42-94211BFE1697}" destId="{EE8B56F5-CFBB-A649-9052-7E47F19003D2}" srcOrd="0" destOrd="0" presId="urn:microsoft.com/office/officeart/2005/8/layout/hierarchy2"/>
    <dgm:cxn modelId="{2455878C-4FDA-C549-98AC-ACA3AAA05316}" srcId="{9CC1495C-F1C1-BD40-8CE9-78EF841E6F42}" destId="{E22BB8CC-A760-014E-A5FB-D594FD306039}" srcOrd="0" destOrd="0" parTransId="{B5611D36-D04D-9149-BCD8-94CF705E368A}" sibTransId="{833F86D1-5181-2541-B778-2BE0F0312643}"/>
    <dgm:cxn modelId="{AD0ED98C-01F9-E84A-ACD1-FF564F8214B7}" type="presOf" srcId="{D438B973-5F2D-A24F-84F0-1E7B3A0EF858}" destId="{8C427B80-5BAE-5F4F-8CAD-6757D59BD238}" srcOrd="0" destOrd="0" presId="urn:microsoft.com/office/officeart/2005/8/layout/hierarchy2"/>
    <dgm:cxn modelId="{5A63AA90-A341-DD47-97A3-EA2F68B6964E}" type="presOf" srcId="{3E1FAD9A-1D42-1843-9755-60083C1741D9}" destId="{79CCC70C-ABC1-7049-9B8B-E5F9C9BE3794}"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45D0A79E-90DE-3D48-A5F3-E6A9FE633B3B}" srcId="{7AF594C1-1AAE-374C-BC8F-6285EE5735B6}" destId="{D438B973-5F2D-A24F-84F0-1E7B3A0EF858}" srcOrd="0" destOrd="0" parTransId="{B8D6DE32-420E-CF41-9D28-321717679F97}" sibTransId="{31E6556D-F851-1A41-A38A-5D769AA952AD}"/>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B6A98FAB-CAFB-CB4E-9D46-F44BE6F8A724}" srcId="{B33AD2CD-5DDA-B041-8869-D62446A8DE57}" destId="{FF4A5B85-06F3-9540-A256-B3259ECD64CA}" srcOrd="0" destOrd="0" parTransId="{3E1FAD9A-1D42-1843-9755-60083C1741D9}" sibTransId="{B7B2B169-EBEC-1649-834F-129054B01FF0}"/>
    <dgm:cxn modelId="{F590A1AE-A2BC-1C41-BC0E-8D58CCF88F42}" type="presOf" srcId="{B5A6A716-F664-1E4A-81A6-526540B29E7A}" destId="{1981B657-D9DD-9C42-B88F-12BE2B38F2DC}" srcOrd="0" destOrd="0" presId="urn:microsoft.com/office/officeart/2005/8/layout/hierarchy2"/>
    <dgm:cxn modelId="{7A4118AF-0A51-0846-8ED8-E6713BB2C949}" type="presOf" srcId="{F67802FC-47C9-7B46-877E-F08ADDB58FDD}" destId="{2CCD02CF-D62E-8844-80B7-53F6D7F5E279}" srcOrd="1" destOrd="0" presId="urn:microsoft.com/office/officeart/2005/8/layout/hierarchy2"/>
    <dgm:cxn modelId="{8B6F10B2-F55A-6A43-A346-F278B1631B4D}" type="presOf" srcId="{FB9C798C-6C7B-C24E-B03A-61105CE8CCE0}" destId="{094CF964-E528-934E-A3D0-C8B6CB29EEE2}" srcOrd="0" destOrd="0" presId="urn:microsoft.com/office/officeart/2005/8/layout/hierarchy2"/>
    <dgm:cxn modelId="{94CB9CB3-8CDE-8D43-B585-6DF4C73C5F43}" srcId="{3C2AA46A-97AC-614F-833C-46D946D6767F}" destId="{DEAD6330-6EE0-A54B-B0C0-3DAEFFC36868}" srcOrd="0" destOrd="0" parTransId="{60F16C97-57E4-3A47-B61C-EC799EA6533F}" sibTransId="{BBCCE9F8-70EC-6A45-94D9-4C0A1D18D192}"/>
    <dgm:cxn modelId="{3F8122BB-A60B-9C4F-9219-B955AB9A6F92}" type="presOf" srcId="{60F16C97-57E4-3A47-B61C-EC799EA6533F}" destId="{560E530A-6C18-3940-A599-BE0A264C426D}" srcOrd="1" destOrd="0" presId="urn:microsoft.com/office/officeart/2005/8/layout/hierarchy2"/>
    <dgm:cxn modelId="{E43F1CC8-ED94-F240-8F04-9204F1FBE7C4}" type="presOf" srcId="{76033E56-A4A1-C345-8DAE-8B5DC35F589D}" destId="{9709B544-FD77-F441-825A-07542FAAEE08}" srcOrd="0" destOrd="0" presId="urn:microsoft.com/office/officeart/2005/8/layout/hierarchy2"/>
    <dgm:cxn modelId="{80047FC9-0024-804D-B10C-AA612D6C2440}" srcId="{3C2AA46A-97AC-614F-833C-46D946D6767F}" destId="{DB045898-157E-6148-8C77-A2CB0B5A3FA6}" srcOrd="1" destOrd="0" parTransId="{677C6A3B-3482-1B4E-B445-FB7EB4647933}" sibTransId="{B8CE1ABD-A9C8-B043-B6B1-B6125B4C0CD6}"/>
    <dgm:cxn modelId="{7ED326CE-B27A-7C4D-9AA4-AE0713BA7F8B}" srcId="{94572469-9D3A-7F40-AA8A-2B80D7279D99}" destId="{177EAC3B-64E7-6D42-83F3-1B1374769B91}" srcOrd="1" destOrd="0" parTransId="{C4D99EC8-D968-3D4D-8375-38AE5D907049}" sibTransId="{EB3EDF63-F6D9-D847-A0F6-557A0B0FE47C}"/>
    <dgm:cxn modelId="{A91F89CF-FE2A-C546-BE24-755D385017E7}" type="presOf" srcId="{677C6A3B-3482-1B4E-B445-FB7EB4647933}" destId="{361CDB76-BE91-074C-930A-9E30CECDFAE1}" srcOrd="1" destOrd="0" presId="urn:microsoft.com/office/officeart/2005/8/layout/hierarchy2"/>
    <dgm:cxn modelId="{E901F6D1-6D17-744E-A9DD-E66C82B33B0D}" type="presOf" srcId="{B8D6DE32-420E-CF41-9D28-321717679F97}" destId="{AA2438D6-0C4E-C740-9EF2-57FF80BF28E1}" srcOrd="1" destOrd="0" presId="urn:microsoft.com/office/officeart/2005/8/layout/hierarchy2"/>
    <dgm:cxn modelId="{43DCD6D5-2EEC-6844-A559-1E645B0216A1}" type="presOf" srcId="{B5611D36-D04D-9149-BCD8-94CF705E368A}" destId="{A7F63B04-4A1E-7A43-9840-DAD4A6CB0B85}" srcOrd="1" destOrd="0" presId="urn:microsoft.com/office/officeart/2005/8/layout/hierarchy2"/>
    <dgm:cxn modelId="{3C1571D6-E4E0-1A49-9F34-612BAF50D231}" type="presOf" srcId="{8DE0AE3D-8243-5744-AE82-88669811FD6B}" destId="{03D9C166-6104-FB4C-AE9D-C52106225537}" srcOrd="0" destOrd="0" presId="urn:microsoft.com/office/officeart/2005/8/layout/hierarchy2"/>
    <dgm:cxn modelId="{766AF0D7-7894-3341-A4FD-61A0A9873E39}" type="presOf" srcId="{3E1FAD9A-1D42-1843-9755-60083C1741D9}" destId="{0D736D4D-2600-3744-8C03-E38039E38BDE}" srcOrd="1"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46547CE3-85AB-3347-ABAC-E799907F3F9E}" type="presOf" srcId="{B5611D36-D04D-9149-BCD8-94CF705E368A}" destId="{B51375F2-BD0A-AC49-8F0E-FE812B0F2717}"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2D8193E5-12F2-A343-9930-048EEACDA45C}" type="presOf" srcId="{60F16C97-57E4-3A47-B61C-EC799EA6533F}" destId="{0FB571A8-B3E0-3B41-897E-C852E5380E55}" srcOrd="0" destOrd="0" presId="urn:microsoft.com/office/officeart/2005/8/layout/hierarchy2"/>
    <dgm:cxn modelId="{B55351E6-6A8F-F64F-9F94-A34AB77673CC}" srcId="{177EAC3B-64E7-6D42-83F3-1B1374769B91}" destId="{9CC1495C-F1C1-BD40-8CE9-78EF841E6F42}" srcOrd="0" destOrd="0" parTransId="{54B11E91-2C41-1A46-845E-E5A5FEC05BA3}" sibTransId="{01383374-5F94-F44B-A87A-7CB717F771F9}"/>
    <dgm:cxn modelId="{299DB5EB-F69E-C647-871B-4D7675C792C1}" type="presOf" srcId="{8B9CC013-18D8-3D4E-970A-7498A0CE0898}" destId="{5CED880F-D973-D443-ACA7-4C7417A7AEB3}" srcOrd="0" destOrd="0" presId="urn:microsoft.com/office/officeart/2005/8/layout/hierarchy2"/>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F89AEED-0A23-DE43-AAFD-9DDC790D45F8}" type="presOf" srcId="{FA219166-EFB2-3448-99B3-6A70DAA27885}" destId="{43EF4DCC-53AF-FA4F-B6C2-0382EC1F53AC}" srcOrd="0" destOrd="0" presId="urn:microsoft.com/office/officeart/2005/8/layout/hierarchy2"/>
    <dgm:cxn modelId="{1E39EBEF-C4D4-EA42-AF22-45866F7B89EA}" type="presOf" srcId="{C15694AC-0D35-B241-9FA7-1C65F5F40DD9}" destId="{9DE56F1D-D716-9542-8349-F358305F98B6}" srcOrd="0" destOrd="0" presId="urn:microsoft.com/office/officeart/2005/8/layout/hierarchy2"/>
    <dgm:cxn modelId="{28C69AF2-6DAD-074E-ADA9-27E3ABCFD2F5}" type="presOf" srcId="{FF4A5B85-06F3-9540-A256-B3259ECD64CA}" destId="{4EC2EB32-A70A-0540-A4F3-F8DEB4E14BBD}" srcOrd="0"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5035B8F6-2702-D544-9697-3611B1649007}" srcId="{A371EF00-D67B-854D-9B10-8CAE3B03F3DF}" destId="{8B9CC013-18D8-3D4E-970A-7498A0CE0898}" srcOrd="0" destOrd="0" parTransId="{C15694AC-0D35-B241-9FA7-1C65F5F40DD9}" sibTransId="{86FE2B50-CE6B-7F4D-886C-6F725EE3861F}"/>
    <dgm:cxn modelId="{A841E7FF-11D1-044E-A0CF-B806F2895840}" srcId="{367DEEE2-F49B-7D47-9597-DB8EF23256CE}" destId="{76033E56-A4A1-C345-8DAE-8B5DC35F589D}" srcOrd="0" destOrd="0" parTransId="{FA219166-EFB2-3448-99B3-6A70DAA27885}" sibTransId="{6D9A9A5F-2BD1-144B-BB23-FED87CA11834}"/>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B8AC9F2A-A02E-E945-97A6-0E3C70B86007}" type="presParOf" srcId="{A57B6476-7BC9-5645-8295-FAA89BA720C6}" destId="{43EF4DCC-53AF-FA4F-B6C2-0382EC1F53AC}" srcOrd="0" destOrd="0" presId="urn:microsoft.com/office/officeart/2005/8/layout/hierarchy2"/>
    <dgm:cxn modelId="{81E5DD98-7767-3B43-882A-27946EBB0C9B}" type="presParOf" srcId="{43EF4DCC-53AF-FA4F-B6C2-0382EC1F53AC}" destId="{E00B43DA-5BC6-0F46-BC84-0EAC90448E3B}" srcOrd="0" destOrd="0" presId="urn:microsoft.com/office/officeart/2005/8/layout/hierarchy2"/>
    <dgm:cxn modelId="{C25460E1-5069-C84F-B3D6-DE4162DAA565}" type="presParOf" srcId="{A57B6476-7BC9-5645-8295-FAA89BA720C6}" destId="{D8B5BF44-C902-3446-8CAB-D841CCE0F1A8}" srcOrd="1" destOrd="0" presId="urn:microsoft.com/office/officeart/2005/8/layout/hierarchy2"/>
    <dgm:cxn modelId="{757315E5-4202-3946-A3F0-B3211C6D852A}" type="presParOf" srcId="{D8B5BF44-C902-3446-8CAB-D841CCE0F1A8}" destId="{9709B544-FD77-F441-825A-07542FAAEE08}" srcOrd="0" destOrd="0" presId="urn:microsoft.com/office/officeart/2005/8/layout/hierarchy2"/>
    <dgm:cxn modelId="{D9C6CCE6-810E-4C4A-A436-CA60EAD7E385}" type="presParOf" srcId="{D8B5BF44-C902-3446-8CAB-D841CCE0F1A8}" destId="{6560EA33-1A0F-274D-8D81-DAA4197EF4AC}" srcOrd="1" destOrd="0" presId="urn:microsoft.com/office/officeart/2005/8/layout/hierarchy2"/>
    <dgm:cxn modelId="{58A22A0F-08FB-804F-8070-1CE559527332}" type="presParOf" srcId="{6560EA33-1A0F-274D-8D81-DAA4197EF4AC}" destId="{54C87AEF-33A7-574F-A7A8-A4A94C780261}" srcOrd="0" destOrd="0" presId="urn:microsoft.com/office/officeart/2005/8/layout/hierarchy2"/>
    <dgm:cxn modelId="{CE8E4CB7-3E49-C646-B9A5-D6A838C4C72E}" type="presParOf" srcId="{54C87AEF-33A7-574F-A7A8-A4A94C780261}" destId="{3EAA86E6-3A7E-B747-B1DF-BBC8D9722E7F}" srcOrd="0" destOrd="0" presId="urn:microsoft.com/office/officeart/2005/8/layout/hierarchy2"/>
    <dgm:cxn modelId="{D827ED56-66BA-7B47-BAC9-C7736B9D6536}" type="presParOf" srcId="{6560EA33-1A0F-274D-8D81-DAA4197EF4AC}" destId="{81DA1843-256B-2B48-9DB9-141ADB0EB5A8}" srcOrd="1" destOrd="0" presId="urn:microsoft.com/office/officeart/2005/8/layout/hierarchy2"/>
    <dgm:cxn modelId="{54C1535F-4F3B-D644-BF4E-E11C4B716495}" type="presParOf" srcId="{81DA1843-256B-2B48-9DB9-141ADB0EB5A8}" destId="{B2AE014A-AA61-6147-8CCE-850D12CD27EE}" srcOrd="0" destOrd="0" presId="urn:microsoft.com/office/officeart/2005/8/layout/hierarchy2"/>
    <dgm:cxn modelId="{1DAB2D48-AEED-344F-803E-65744323EB07}" type="presParOf" srcId="{81DA1843-256B-2B48-9DB9-141ADB0EB5A8}" destId="{CE6AE7ED-7377-2C45-B082-87CF1280D7B0}" srcOrd="1" destOrd="0" presId="urn:microsoft.com/office/officeart/2005/8/layout/hierarchy2"/>
    <dgm:cxn modelId="{5E25F162-3CA9-6349-9BFF-FAE79582B391}" type="presParOf" srcId="{CE6AE7ED-7377-2C45-B082-87CF1280D7B0}" destId="{3115419D-F63F-9F48-B284-9BCAA5E07C22}" srcOrd="0" destOrd="0" presId="urn:microsoft.com/office/officeart/2005/8/layout/hierarchy2"/>
    <dgm:cxn modelId="{7CE5D3DE-9B21-F043-99CB-F6901F2F537F}" type="presParOf" srcId="{3115419D-F63F-9F48-B284-9BCAA5E07C22}" destId="{AA2438D6-0C4E-C740-9EF2-57FF80BF28E1}" srcOrd="0" destOrd="0" presId="urn:microsoft.com/office/officeart/2005/8/layout/hierarchy2"/>
    <dgm:cxn modelId="{AC9E1433-F2DD-6840-A445-8780B88275E7}" type="presParOf" srcId="{CE6AE7ED-7377-2C45-B082-87CF1280D7B0}" destId="{8DA5AEB6-AA18-DD48-99E3-BE4665DE656F}" srcOrd="1" destOrd="0" presId="urn:microsoft.com/office/officeart/2005/8/layout/hierarchy2"/>
    <dgm:cxn modelId="{D722692B-0463-1E42-A8CC-559B1F5B9CDA}" type="presParOf" srcId="{8DA5AEB6-AA18-DD48-99E3-BE4665DE656F}" destId="{8C427B80-5BAE-5F4F-8CAD-6757D59BD238}" srcOrd="0" destOrd="0" presId="urn:microsoft.com/office/officeart/2005/8/layout/hierarchy2"/>
    <dgm:cxn modelId="{781D7FD6-BC94-D444-8BB1-7C29348F38E7}" type="presParOf" srcId="{8DA5AEB6-AA18-DD48-99E3-BE4665DE656F}" destId="{7FC50C66-E90D-A046-9EFD-CD4D530F88B8}"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7F87F7C5-AADE-1343-A608-F389E05F00C9}" type="presParOf" srcId="{455F4542-0BF0-564D-BA86-3A3676A0D396}" destId="{094CF964-E528-934E-A3D0-C8B6CB29EEE2}" srcOrd="0" destOrd="0" presId="urn:microsoft.com/office/officeart/2005/8/layout/hierarchy2"/>
    <dgm:cxn modelId="{4A637D28-ACAB-7A4A-AC1D-3FD8F15999FA}" type="presParOf" srcId="{094CF964-E528-934E-A3D0-C8B6CB29EEE2}" destId="{0AE45D4F-265E-A042-8F39-13E850E29CCF}" srcOrd="0" destOrd="0" presId="urn:microsoft.com/office/officeart/2005/8/layout/hierarchy2"/>
    <dgm:cxn modelId="{F7F50CEF-4F70-8947-A144-6BD8EC43362E}" type="presParOf" srcId="{455F4542-0BF0-564D-BA86-3A3676A0D396}" destId="{89C228E3-1E34-9F40-BC38-DDDDF98CE6A9}" srcOrd="1" destOrd="0" presId="urn:microsoft.com/office/officeart/2005/8/layout/hierarchy2"/>
    <dgm:cxn modelId="{89EDE31B-2D90-D946-9D22-809DB97D696E}" type="presParOf" srcId="{89C228E3-1E34-9F40-BC38-DDDDF98CE6A9}" destId="{5098BB29-9B77-9043-97E7-8CB46AED8BB1}" srcOrd="0" destOrd="0" presId="urn:microsoft.com/office/officeart/2005/8/layout/hierarchy2"/>
    <dgm:cxn modelId="{8CDB589C-57F7-2848-917F-DA53929F9342}" type="presParOf" srcId="{89C228E3-1E34-9F40-BC38-DDDDF98CE6A9}" destId="{EED7AA6C-FBBF-1347-9927-FA6592186A4B}" srcOrd="1" destOrd="0" presId="urn:microsoft.com/office/officeart/2005/8/layout/hierarchy2"/>
    <dgm:cxn modelId="{B2AAB381-91F5-5342-880E-64C70C94E514}" type="presParOf" srcId="{EED7AA6C-FBBF-1347-9927-FA6592186A4B}" destId="{0FB571A8-B3E0-3B41-897E-C852E5380E55}" srcOrd="0" destOrd="0" presId="urn:microsoft.com/office/officeart/2005/8/layout/hierarchy2"/>
    <dgm:cxn modelId="{331DC783-3E4F-4740-BCBF-9399E7113A1F}" type="presParOf" srcId="{0FB571A8-B3E0-3B41-897E-C852E5380E55}" destId="{560E530A-6C18-3940-A599-BE0A264C426D}" srcOrd="0" destOrd="0" presId="urn:microsoft.com/office/officeart/2005/8/layout/hierarchy2"/>
    <dgm:cxn modelId="{6798D028-1025-FB45-9DDE-759805281D92}" type="presParOf" srcId="{EED7AA6C-FBBF-1347-9927-FA6592186A4B}" destId="{29697E52-B0B2-6C43-95E8-FC81F86744D6}" srcOrd="1" destOrd="0" presId="urn:microsoft.com/office/officeart/2005/8/layout/hierarchy2"/>
    <dgm:cxn modelId="{2DDF459A-0573-8A44-80BB-9474BCC07A2C}" type="presParOf" srcId="{29697E52-B0B2-6C43-95E8-FC81F86744D6}" destId="{45C93A22-0C0B-3C4F-9E27-9F93F70EC336}" srcOrd="0" destOrd="0" presId="urn:microsoft.com/office/officeart/2005/8/layout/hierarchy2"/>
    <dgm:cxn modelId="{64F1D2AC-8350-3849-9085-847936638978}" type="presParOf" srcId="{29697E52-B0B2-6C43-95E8-FC81F86744D6}" destId="{66CE2861-5D49-6448-8710-C21C0B1D8587}" srcOrd="1" destOrd="0" presId="urn:microsoft.com/office/officeart/2005/8/layout/hierarchy2"/>
    <dgm:cxn modelId="{11AB6F93-B2E2-3147-A24D-04CAE9248668}" type="presParOf" srcId="{EED7AA6C-FBBF-1347-9927-FA6592186A4B}" destId="{19316004-00E0-9841-898D-0E26E9338C81}" srcOrd="2" destOrd="0" presId="urn:microsoft.com/office/officeart/2005/8/layout/hierarchy2"/>
    <dgm:cxn modelId="{66296F2A-B9FA-3944-8A54-F740B0FF2FB1}" type="presParOf" srcId="{19316004-00E0-9841-898D-0E26E9338C81}" destId="{361CDB76-BE91-074C-930A-9E30CECDFAE1}" srcOrd="0" destOrd="0" presId="urn:microsoft.com/office/officeart/2005/8/layout/hierarchy2"/>
    <dgm:cxn modelId="{1DDB5C95-2ACC-E140-9976-0F0296AAE548}" type="presParOf" srcId="{EED7AA6C-FBBF-1347-9927-FA6592186A4B}" destId="{80359EED-E477-7F4C-9712-B203B6F18C82}" srcOrd="3" destOrd="0" presId="urn:microsoft.com/office/officeart/2005/8/layout/hierarchy2"/>
    <dgm:cxn modelId="{85E6E9F3-3776-5940-A336-21AAC284D5E0}" type="presParOf" srcId="{80359EED-E477-7F4C-9712-B203B6F18C82}" destId="{03A5239D-DC99-2D40-99F6-863189C54B30}" srcOrd="0" destOrd="0" presId="urn:microsoft.com/office/officeart/2005/8/layout/hierarchy2"/>
    <dgm:cxn modelId="{B424C13C-9AAD-2D4E-A942-689DBD2F10BB}" type="presParOf" srcId="{80359EED-E477-7F4C-9712-B203B6F18C82}" destId="{84885B71-3F47-744D-A896-F06238813DA0}"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7181BEEF-6781-8244-AC1C-6D55087D2C3B}" type="presParOf" srcId="{468FBDE8-5EF8-E640-8CC3-DF5BD8428131}" destId="{9E2C427F-FD12-4A40-8B3E-9C91108BEFB8}" srcOrd="0" destOrd="0" presId="urn:microsoft.com/office/officeart/2005/8/layout/hierarchy2"/>
    <dgm:cxn modelId="{A2442F13-C061-8E41-914F-10E816EAAD22}" type="presParOf" srcId="{9E2C427F-FD12-4A40-8B3E-9C91108BEFB8}" destId="{2CCD02CF-D62E-8844-80B7-53F6D7F5E279}" srcOrd="0" destOrd="0" presId="urn:microsoft.com/office/officeart/2005/8/layout/hierarchy2"/>
    <dgm:cxn modelId="{D00DF3D6-9A63-FA4C-B3E7-3962E988151D}" type="presParOf" srcId="{468FBDE8-5EF8-E640-8CC3-DF5BD8428131}" destId="{631E9659-2CA9-184F-A1ED-5687AEDCA606}" srcOrd="1" destOrd="0" presId="urn:microsoft.com/office/officeart/2005/8/layout/hierarchy2"/>
    <dgm:cxn modelId="{EE666B5F-46A9-C040-88E5-C6B39E3DA99B}" type="presParOf" srcId="{631E9659-2CA9-184F-A1ED-5687AEDCA606}" destId="{81D0B23E-622B-FE43-B2C0-292A3288C7A8}" srcOrd="0" destOrd="0" presId="urn:microsoft.com/office/officeart/2005/8/layout/hierarchy2"/>
    <dgm:cxn modelId="{140666AA-63F9-5A43-A1BC-FDAC1DB77840}" type="presParOf" srcId="{631E9659-2CA9-184F-A1ED-5687AEDCA606}" destId="{2114CD81-5717-2547-81E8-45202B7A443E}" srcOrd="1" destOrd="0" presId="urn:microsoft.com/office/officeart/2005/8/layout/hierarchy2"/>
    <dgm:cxn modelId="{958757BC-190B-CD40-84C6-452EE757B50E}" type="presParOf" srcId="{468FBDE8-5EF8-E640-8CC3-DF5BD8428131}" destId="{E24E6B14-0C47-EA49-B447-C1A9CDDC4AAF}" srcOrd="2" destOrd="0" presId="urn:microsoft.com/office/officeart/2005/8/layout/hierarchy2"/>
    <dgm:cxn modelId="{1C8D757B-4CC7-6A40-8FD2-37E799C1019F}" type="presParOf" srcId="{E24E6B14-0C47-EA49-B447-C1A9CDDC4AAF}" destId="{3CB8A72D-1EC2-1C4A-9762-613AB2CED595}" srcOrd="0" destOrd="0" presId="urn:microsoft.com/office/officeart/2005/8/layout/hierarchy2"/>
    <dgm:cxn modelId="{9434DDDF-96FC-5243-90C2-B0F3CD1CE71D}" type="presParOf" srcId="{468FBDE8-5EF8-E640-8CC3-DF5BD8428131}" destId="{BC9CFF38-4202-464D-A35D-0034C92DA25D}" srcOrd="3" destOrd="0" presId="urn:microsoft.com/office/officeart/2005/8/layout/hierarchy2"/>
    <dgm:cxn modelId="{0FAFD579-9EA0-7145-83E7-819737F613E4}" type="presParOf" srcId="{BC9CFF38-4202-464D-A35D-0034C92DA25D}" destId="{ECB91306-2CE2-074E-BF46-9AD00B600AA9}" srcOrd="0" destOrd="0" presId="urn:microsoft.com/office/officeart/2005/8/layout/hierarchy2"/>
    <dgm:cxn modelId="{2E05284E-8E30-1749-94F4-8D1AC1037D0B}" type="presParOf" srcId="{BC9CFF38-4202-464D-A35D-0034C92DA25D}" destId="{27DF17F3-BA9B-0946-ADA1-5B1338B651C4}"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3219D0DF-C532-6840-A16F-E907ABB6E28F}" type="presParOf" srcId="{1AA3C866-BA40-5442-99F9-822DBD20E6F1}" destId="{9DE56F1D-D716-9542-8349-F358305F98B6}" srcOrd="0" destOrd="0" presId="urn:microsoft.com/office/officeart/2005/8/layout/hierarchy2"/>
    <dgm:cxn modelId="{D2AED5F8-4D49-154C-9F4A-92C0C5065276}" type="presParOf" srcId="{9DE56F1D-D716-9542-8349-F358305F98B6}" destId="{D3A6EB0A-7782-FB49-878F-0368211434A4}" srcOrd="0" destOrd="0" presId="urn:microsoft.com/office/officeart/2005/8/layout/hierarchy2"/>
    <dgm:cxn modelId="{561AC570-5AA1-B941-A5CB-A764AE508C08}" type="presParOf" srcId="{1AA3C866-BA40-5442-99F9-822DBD20E6F1}" destId="{3591793D-48F0-794D-9496-9FF6354A2011}" srcOrd="1" destOrd="0" presId="urn:microsoft.com/office/officeart/2005/8/layout/hierarchy2"/>
    <dgm:cxn modelId="{31C0AB2C-40D9-1542-81DC-6E6867098F1A}" type="presParOf" srcId="{3591793D-48F0-794D-9496-9FF6354A2011}" destId="{5CED880F-D973-D443-ACA7-4C7417A7AEB3}" srcOrd="0" destOrd="0" presId="urn:microsoft.com/office/officeart/2005/8/layout/hierarchy2"/>
    <dgm:cxn modelId="{A2745420-68E4-5441-B955-B9306308A4D2}" type="presParOf" srcId="{3591793D-48F0-794D-9496-9FF6354A2011}" destId="{CF6AD9CB-F589-D044-B1B5-1446BE991A57}"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282E73F5-64E0-604E-BDDE-F9FD462F35E1}" type="presParOf" srcId="{D1B62826-DF4C-EB41-887B-109794FD7164}" destId="{B51375F2-BD0A-AC49-8F0E-FE812B0F2717}" srcOrd="0" destOrd="0" presId="urn:microsoft.com/office/officeart/2005/8/layout/hierarchy2"/>
    <dgm:cxn modelId="{FF54ED39-EFDA-4F43-A1D8-EEEC0F276C90}" type="presParOf" srcId="{B51375F2-BD0A-AC49-8F0E-FE812B0F2717}" destId="{A7F63B04-4A1E-7A43-9840-DAD4A6CB0B85}" srcOrd="0" destOrd="0" presId="urn:microsoft.com/office/officeart/2005/8/layout/hierarchy2"/>
    <dgm:cxn modelId="{F662C567-D7C6-FE40-AE85-1E717DE2B9AF}" type="presParOf" srcId="{D1B62826-DF4C-EB41-887B-109794FD7164}" destId="{9E2039DB-FCF9-1945-A7A4-588A6181ADEC}" srcOrd="1" destOrd="0" presId="urn:microsoft.com/office/officeart/2005/8/layout/hierarchy2"/>
    <dgm:cxn modelId="{C77AF94C-A1C8-BB4B-9A8D-A5BFCB427604}" type="presParOf" srcId="{9E2039DB-FCF9-1945-A7A4-588A6181ADEC}" destId="{0C341FFF-5686-BF43-9639-14ACFA423897}" srcOrd="0" destOrd="0" presId="urn:microsoft.com/office/officeart/2005/8/layout/hierarchy2"/>
    <dgm:cxn modelId="{8A0E437B-FE86-4B48-9195-7C083CA4A1F9}" type="presParOf" srcId="{9E2039DB-FCF9-1945-A7A4-588A6181ADEC}" destId="{245D6521-379D-1845-BAF9-F712B34EFF17}"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 modelId="{C8D0CD86-33D1-E248-8DEE-13037FBFA119}" type="presParOf" srcId="{D7E3D526-4105-4C4E-B329-ED92524BD957}" destId="{79CCC70C-ABC1-7049-9B8B-E5F9C9BE3794}" srcOrd="0" destOrd="0" presId="urn:microsoft.com/office/officeart/2005/8/layout/hierarchy2"/>
    <dgm:cxn modelId="{F7243AD1-35F1-7C4E-B233-03AEBCD94694}" type="presParOf" srcId="{79CCC70C-ABC1-7049-9B8B-E5F9C9BE3794}" destId="{0D736D4D-2600-3744-8C03-E38039E38BDE}" srcOrd="0" destOrd="0" presId="urn:microsoft.com/office/officeart/2005/8/layout/hierarchy2"/>
    <dgm:cxn modelId="{645B8DE9-E488-2D40-8363-871DC0283EA6}" type="presParOf" srcId="{D7E3D526-4105-4C4E-B329-ED92524BD957}" destId="{6CF6D8F5-AA8E-4447-AE52-2730328E344A}" srcOrd="1" destOrd="0" presId="urn:microsoft.com/office/officeart/2005/8/layout/hierarchy2"/>
    <dgm:cxn modelId="{CD94E3A0-861B-6D4C-999F-C68AAE899ECE}" type="presParOf" srcId="{6CF6D8F5-AA8E-4447-AE52-2730328E344A}" destId="{4EC2EB32-A70A-0540-A4F3-F8DEB4E14BBD}" srcOrd="0" destOrd="0" presId="urn:microsoft.com/office/officeart/2005/8/layout/hierarchy2"/>
    <dgm:cxn modelId="{478D1860-7D1C-3142-9095-58931576B765}" type="presParOf" srcId="{6CF6D8F5-AA8E-4447-AE52-2730328E344A}" destId="{FDC9A2AB-F2C8-544C-BD25-4118DD2954FE}"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776763" y="272856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have my model. Now how do I test my hypothesis? </a:t>
          </a:r>
        </a:p>
      </dsp:txBody>
      <dsp:txXfrm>
        <a:off x="805825" y="2757631"/>
        <a:ext cx="1926407" cy="934141"/>
      </dsp:txXfrm>
    </dsp:sp>
    <dsp:sp modelId="{DCD1D183-5E1D-294E-A03E-629574FCAE0F}">
      <dsp:nvSpPr>
        <dsp:cNvPr id="0" name=""/>
        <dsp:cNvSpPr/>
      </dsp:nvSpPr>
      <dsp:spPr>
        <a:xfrm rot="18501847">
          <a:off x="2516390" y="2705182"/>
          <a:ext cx="1291202" cy="26630"/>
        </a:xfrm>
        <a:custGeom>
          <a:avLst/>
          <a:gdLst/>
          <a:ahLst/>
          <a:cxnLst/>
          <a:rect l="0" t="0" r="0" b="0"/>
          <a:pathLst>
            <a:path>
              <a:moveTo>
                <a:pt x="0" y="13315"/>
              </a:moveTo>
              <a:lnTo>
                <a:pt x="1291202"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29711" y="2686218"/>
        <a:ext cx="64560" cy="64560"/>
      </dsp:txXfrm>
    </dsp:sp>
    <dsp:sp modelId="{F4B55808-66D9-314C-ADDB-4D262A421E59}">
      <dsp:nvSpPr>
        <dsp:cNvPr id="0" name=""/>
        <dsp:cNvSpPr/>
      </dsp:nvSpPr>
      <dsp:spPr>
        <a:xfrm>
          <a:off x="3562688" y="1716161"/>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designed &amp; executed an experiment, perhaps in multiple contexts. </a:t>
          </a:r>
        </a:p>
      </dsp:txBody>
      <dsp:txXfrm>
        <a:off x="3591750" y="1745223"/>
        <a:ext cx="1926407" cy="934141"/>
      </dsp:txXfrm>
    </dsp:sp>
    <dsp:sp modelId="{4DE73B5E-FC91-EB4C-87A6-1248FC196916}">
      <dsp:nvSpPr>
        <dsp:cNvPr id="0" name=""/>
        <dsp:cNvSpPr/>
      </dsp:nvSpPr>
      <dsp:spPr>
        <a:xfrm rot="17692822">
          <a:off x="5000739" y="1343149"/>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1309295"/>
        <a:ext cx="94338" cy="94338"/>
      </dsp:txXfrm>
    </dsp:sp>
    <dsp:sp modelId="{01881542-2315-3246-BBAD-AD9D1BE77D2A}">
      <dsp:nvSpPr>
        <dsp:cNvPr id="0" name=""/>
        <dsp:cNvSpPr/>
      </dsp:nvSpPr>
      <dsp:spPr>
        <a:xfrm>
          <a:off x="6341032" y="4502"/>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Classical hypothesis testing: Fit full model; sequentially remove non-significant interactions then main effects until all remaining variables are significant. </a:t>
          </a:r>
        </a:p>
      </dsp:txBody>
      <dsp:txXfrm>
        <a:off x="6370094" y="33564"/>
        <a:ext cx="1926407" cy="934141"/>
      </dsp:txXfrm>
    </dsp:sp>
    <dsp:sp modelId="{FC177C59-7E0C-854B-80E5-55EC49A55BCB}">
      <dsp:nvSpPr>
        <dsp:cNvPr id="0" name=""/>
        <dsp:cNvSpPr/>
      </dsp:nvSpPr>
      <dsp:spPr>
        <a:xfrm rot="19457599">
          <a:off x="5455334" y="1913702"/>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1902578"/>
        <a:ext cx="48879" cy="48879"/>
      </dsp:txXfrm>
    </dsp:sp>
    <dsp:sp modelId="{1981B657-D9DD-9C42-B88F-12BE2B38F2DC}">
      <dsp:nvSpPr>
        <dsp:cNvPr id="0" name=""/>
        <dsp:cNvSpPr/>
      </dsp:nvSpPr>
      <dsp:spPr>
        <a:xfrm>
          <a:off x="6341032" y="1145608"/>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Fit full model. No model selection, except removing nonsignificant interactions. (Philip’s preference)</a:t>
          </a:r>
        </a:p>
      </dsp:txBody>
      <dsp:txXfrm>
        <a:off x="6370094" y="1174670"/>
        <a:ext cx="1926407" cy="934141"/>
      </dsp:txXfrm>
    </dsp:sp>
    <dsp:sp modelId="{EE8B56F5-CFBB-A649-9052-7E47F19003D2}">
      <dsp:nvSpPr>
        <dsp:cNvPr id="0" name=""/>
        <dsp:cNvSpPr/>
      </dsp:nvSpPr>
      <dsp:spPr>
        <a:xfrm rot="2142401">
          <a:off x="5455334" y="2484254"/>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2473130"/>
        <a:ext cx="48879" cy="48879"/>
      </dsp:txXfrm>
    </dsp:sp>
    <dsp:sp modelId="{90E88C97-0490-4A41-9084-BFD7F311D3BD}">
      <dsp:nvSpPr>
        <dsp:cNvPr id="0" name=""/>
        <dsp:cNvSpPr/>
      </dsp:nvSpPr>
      <dsp:spPr>
        <a:xfrm>
          <a:off x="6341032" y="2286713"/>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 model selection: Fill full model and appropriate </a:t>
          </a:r>
          <a:r>
            <a:rPr lang="en-US" sz="1100" kern="1200" dirty="0" err="1"/>
            <a:t>submodels</a:t>
          </a:r>
          <a:r>
            <a:rPr lang="en-US" sz="1100" kern="1200" dirty="0"/>
            <a:t>. Use Likelihood Ratio Tests to identify best-fitting model. </a:t>
          </a:r>
        </a:p>
      </dsp:txBody>
      <dsp:txXfrm>
        <a:off x="6370094" y="2315775"/>
        <a:ext cx="1926407" cy="934141"/>
      </dsp:txXfrm>
    </dsp:sp>
    <dsp:sp modelId="{97EEADB9-2E14-3840-8B99-C18EF396B3A3}">
      <dsp:nvSpPr>
        <dsp:cNvPr id="0" name=""/>
        <dsp:cNvSpPr/>
      </dsp:nvSpPr>
      <dsp:spPr>
        <a:xfrm rot="3907178">
          <a:off x="5000739" y="3054807"/>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3020953"/>
        <a:ext cx="94338" cy="94338"/>
      </dsp:txXfrm>
    </dsp:sp>
    <dsp:sp modelId="{DA1BABDF-BBAC-AB4B-A2B7-434E2A05EAE3}">
      <dsp:nvSpPr>
        <dsp:cNvPr id="0" name=""/>
        <dsp:cNvSpPr/>
      </dsp:nvSpPr>
      <dsp:spPr>
        <a:xfrm>
          <a:off x="6341032" y="342781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Information Theoretic approach: Use AIC/BIC to select best-fitting model. </a:t>
          </a:r>
        </a:p>
      </dsp:txBody>
      <dsp:txXfrm>
        <a:off x="6370094" y="3456881"/>
        <a:ext cx="1926407" cy="934141"/>
      </dsp:txXfrm>
    </dsp:sp>
    <dsp:sp modelId="{F33D8ED5-F64F-D244-916F-7D3D3FEFB1FB}">
      <dsp:nvSpPr>
        <dsp:cNvPr id="0" name=""/>
        <dsp:cNvSpPr/>
      </dsp:nvSpPr>
      <dsp:spPr>
        <a:xfrm rot="3988140">
          <a:off x="2158355" y="4131564"/>
          <a:ext cx="2007271" cy="26630"/>
        </a:xfrm>
        <a:custGeom>
          <a:avLst/>
          <a:gdLst/>
          <a:ahLst/>
          <a:cxnLst/>
          <a:rect l="0" t="0" r="0" b="0"/>
          <a:pathLst>
            <a:path>
              <a:moveTo>
                <a:pt x="0" y="13315"/>
              </a:moveTo>
              <a:lnTo>
                <a:pt x="2007271"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111809" y="4094698"/>
        <a:ext cx="100363" cy="100363"/>
      </dsp:txXfrm>
    </dsp:sp>
    <dsp:sp modelId="{3306D5D7-9252-514C-A798-8C5C8C912A78}">
      <dsp:nvSpPr>
        <dsp:cNvPr id="0" name=""/>
        <dsp:cNvSpPr/>
      </dsp:nvSpPr>
      <dsp:spPr>
        <a:xfrm>
          <a:off x="3562688"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where I was testing a primary variable, but need to figure out which confounding variables to include. </a:t>
          </a:r>
        </a:p>
      </dsp:txBody>
      <dsp:txXfrm>
        <a:off x="3591750" y="4597986"/>
        <a:ext cx="1926407" cy="934141"/>
      </dsp:txXfrm>
    </dsp:sp>
    <dsp:sp modelId="{AD973028-A7EF-8A44-9540-D9427C30BFC7}">
      <dsp:nvSpPr>
        <dsp:cNvPr id="0" name=""/>
        <dsp:cNvSpPr/>
      </dsp:nvSpPr>
      <dsp:spPr>
        <a:xfrm>
          <a:off x="5547219" y="5051742"/>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5045212"/>
        <a:ext cx="39690" cy="39690"/>
      </dsp:txXfrm>
    </dsp:sp>
    <dsp:sp modelId="{201CC0F5-EB43-A041-A9DD-5F3AFACE7532}">
      <dsp:nvSpPr>
        <dsp:cNvPr id="0" name=""/>
        <dsp:cNvSpPr/>
      </dsp:nvSpPr>
      <dsp:spPr>
        <a:xfrm>
          <a:off x="6341032"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possible confounding variables based on AIC/BIC, then add primary variable.</a:t>
          </a:r>
        </a:p>
      </dsp:txBody>
      <dsp:txXfrm>
        <a:off x="6370094" y="4597986"/>
        <a:ext cx="1926407" cy="934141"/>
      </dsp:txXfrm>
    </dsp:sp>
    <dsp:sp modelId="{FB23DF6C-6602-3F41-833B-CFB868BA9498}">
      <dsp:nvSpPr>
        <dsp:cNvPr id="0" name=""/>
        <dsp:cNvSpPr/>
      </dsp:nvSpPr>
      <dsp:spPr>
        <a:xfrm rot="4497297">
          <a:off x="1618348" y="4702117"/>
          <a:ext cx="3087286" cy="26630"/>
        </a:xfrm>
        <a:custGeom>
          <a:avLst/>
          <a:gdLst/>
          <a:ahLst/>
          <a:cxnLst/>
          <a:rect l="0" t="0" r="0" b="0"/>
          <a:pathLst>
            <a:path>
              <a:moveTo>
                <a:pt x="0" y="13315"/>
              </a:moveTo>
              <a:lnTo>
                <a:pt x="3087286"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3084809" y="4638250"/>
        <a:ext cx="154364" cy="154364"/>
      </dsp:txXfrm>
    </dsp:sp>
    <dsp:sp modelId="{73A2B267-4E45-7F4B-B13C-16C03D0A81C7}">
      <dsp:nvSpPr>
        <dsp:cNvPr id="0" name=""/>
        <dsp:cNvSpPr/>
      </dsp:nvSpPr>
      <dsp:spPr>
        <a:xfrm>
          <a:off x="3562688"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and I am trying to figure out which variables predict Y. </a:t>
          </a:r>
        </a:p>
      </dsp:txBody>
      <dsp:txXfrm>
        <a:off x="3591750" y="5739092"/>
        <a:ext cx="1926407" cy="934141"/>
      </dsp:txXfrm>
    </dsp:sp>
    <dsp:sp modelId="{2F1B9A1C-26EB-9B43-82FC-4543CBDC8A2B}">
      <dsp:nvSpPr>
        <dsp:cNvPr id="0" name=""/>
        <dsp:cNvSpPr/>
      </dsp:nvSpPr>
      <dsp:spPr>
        <a:xfrm>
          <a:off x="5547219" y="6192847"/>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6186317"/>
        <a:ext cx="39690" cy="39690"/>
      </dsp:txXfrm>
    </dsp:sp>
    <dsp:sp modelId="{69C38DC7-245C-444C-81D3-852CAE104FB2}">
      <dsp:nvSpPr>
        <dsp:cNvPr id="0" name=""/>
        <dsp:cNvSpPr/>
      </dsp:nvSpPr>
      <dsp:spPr>
        <a:xfrm>
          <a:off x="6341032"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an a priori chosen list of models or all subsets and evaluate using AIC/BIC. </a:t>
          </a:r>
        </a:p>
      </dsp:txBody>
      <dsp:txXfrm>
        <a:off x="6370094" y="5739092"/>
        <a:ext cx="1926407" cy="9341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1" y="321659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have my model. Now how do I test my hypothesis? </a:t>
          </a:r>
        </a:p>
      </dsp:txBody>
      <dsp:txXfrm>
        <a:off x="20191" y="3236788"/>
        <a:ext cx="1338312" cy="648966"/>
      </dsp:txXfrm>
    </dsp:sp>
    <dsp:sp modelId="{DCD1D183-5E1D-294E-A03E-629574FCAE0F}">
      <dsp:nvSpPr>
        <dsp:cNvPr id="0" name=""/>
        <dsp:cNvSpPr/>
      </dsp:nvSpPr>
      <dsp:spPr>
        <a:xfrm rot="17945489">
          <a:off x="1084526" y="3051711"/>
          <a:ext cx="1145078" cy="18500"/>
        </a:xfrm>
        <a:custGeom>
          <a:avLst/>
          <a:gdLst/>
          <a:ahLst/>
          <a:cxnLst/>
          <a:rect l="0" t="0" r="0" b="0"/>
          <a:pathLst>
            <a:path>
              <a:moveTo>
                <a:pt x="0" y="9250"/>
              </a:moveTo>
              <a:lnTo>
                <a:pt x="1145078"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28439" y="3032334"/>
        <a:ext cx="57253" cy="57253"/>
      </dsp:txXfrm>
    </dsp:sp>
    <dsp:sp modelId="{F4B55808-66D9-314C-ADDB-4D262A421E59}">
      <dsp:nvSpPr>
        <dsp:cNvPr id="0" name=""/>
        <dsp:cNvSpPr/>
      </dsp:nvSpPr>
      <dsp:spPr>
        <a:xfrm>
          <a:off x="1935438" y="221597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designed &amp; executed an experiment, perhaps in multiple contexts. </a:t>
          </a:r>
        </a:p>
      </dsp:txBody>
      <dsp:txXfrm>
        <a:off x="1955628" y="2236168"/>
        <a:ext cx="1338312" cy="648966"/>
      </dsp:txXfrm>
    </dsp:sp>
    <dsp:sp modelId="{43EF4DCC-53AF-FA4F-B6C2-0382EC1F53AC}">
      <dsp:nvSpPr>
        <dsp:cNvPr id="0" name=""/>
        <dsp:cNvSpPr/>
      </dsp:nvSpPr>
      <dsp:spPr>
        <a:xfrm rot="17230830">
          <a:off x="2656373" y="1659559"/>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1622134"/>
        <a:ext cx="93349" cy="93349"/>
      </dsp:txXfrm>
    </dsp:sp>
    <dsp:sp modelId="{9709B544-FD77-F441-825A-07542FAAEE08}">
      <dsp:nvSpPr>
        <dsp:cNvPr id="0" name=""/>
        <dsp:cNvSpPr/>
      </dsp:nvSpPr>
      <dsp:spPr>
        <a:xfrm>
          <a:off x="386560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sequentially remove non-significant interactions then main effects until all remaining variables are significant. </a:t>
          </a:r>
        </a:p>
      </dsp:txBody>
      <dsp:txXfrm>
        <a:off x="3885797" y="452484"/>
        <a:ext cx="1338312" cy="648966"/>
      </dsp:txXfrm>
    </dsp:sp>
    <dsp:sp modelId="{54C87AEF-33A7-574F-A7A8-A4A94C780261}">
      <dsp:nvSpPr>
        <dsp:cNvPr id="0" name=""/>
        <dsp:cNvSpPr/>
      </dsp:nvSpPr>
      <dsp:spPr>
        <a:xfrm>
          <a:off x="5244300"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763180"/>
        <a:ext cx="27573" cy="27573"/>
      </dsp:txXfrm>
    </dsp:sp>
    <dsp:sp modelId="{B2AE014A-AA61-6147-8CCE-850D12CD27EE}">
      <dsp:nvSpPr>
        <dsp:cNvPr id="0" name=""/>
        <dsp:cNvSpPr/>
      </dsp:nvSpPr>
      <dsp:spPr>
        <a:xfrm>
          <a:off x="579577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a:t>
          </a:r>
        </a:p>
      </dsp:txBody>
      <dsp:txXfrm>
        <a:off x="5815967" y="452484"/>
        <a:ext cx="1338312" cy="648966"/>
      </dsp:txXfrm>
    </dsp:sp>
    <dsp:sp modelId="{3115419D-F63F-9F48-B284-9BCAA5E07C22}">
      <dsp:nvSpPr>
        <dsp:cNvPr id="0" name=""/>
        <dsp:cNvSpPr/>
      </dsp:nvSpPr>
      <dsp:spPr>
        <a:xfrm>
          <a:off x="7174469"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6421" y="763180"/>
        <a:ext cx="27573" cy="27573"/>
      </dsp:txXfrm>
    </dsp:sp>
    <dsp:sp modelId="{8C427B80-5BAE-5F4F-8CAD-6757D59BD238}">
      <dsp:nvSpPr>
        <dsp:cNvPr id="0" name=""/>
        <dsp:cNvSpPr/>
      </dsp:nvSpPr>
      <dsp:spPr>
        <a:xfrm>
          <a:off x="7725946"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452484"/>
        <a:ext cx="1338312" cy="648966"/>
      </dsp:txXfrm>
    </dsp:sp>
    <dsp:sp modelId="{FC177C59-7E0C-854B-80E5-55EC49A55BCB}">
      <dsp:nvSpPr>
        <dsp:cNvPr id="0" name=""/>
        <dsp:cNvSpPr/>
      </dsp:nvSpPr>
      <dsp:spPr>
        <a:xfrm rot="18770822">
          <a:off x="3184397" y="2254120"/>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243097"/>
        <a:ext cx="40547" cy="40547"/>
      </dsp:txXfrm>
    </dsp:sp>
    <dsp:sp modelId="{1981B657-D9DD-9C42-B88F-12BE2B38F2DC}">
      <dsp:nvSpPr>
        <dsp:cNvPr id="0" name=""/>
        <dsp:cNvSpPr/>
      </dsp:nvSpPr>
      <dsp:spPr>
        <a:xfrm>
          <a:off x="386560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No model selection, except removing nonsignificant interactions. (Philip’s preference)</a:t>
          </a:r>
        </a:p>
      </dsp:txBody>
      <dsp:txXfrm>
        <a:off x="3885797" y="1641606"/>
        <a:ext cx="1338312" cy="648966"/>
      </dsp:txXfrm>
    </dsp:sp>
    <dsp:sp modelId="{094CF964-E528-934E-A3D0-C8B6CB29EEE2}">
      <dsp:nvSpPr>
        <dsp:cNvPr id="0" name=""/>
        <dsp:cNvSpPr/>
      </dsp:nvSpPr>
      <dsp:spPr>
        <a:xfrm>
          <a:off x="5244300" y="1956839"/>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1952303"/>
        <a:ext cx="27573" cy="27573"/>
      </dsp:txXfrm>
    </dsp:sp>
    <dsp:sp modelId="{5098BB29-9B77-9043-97E7-8CB46AED8BB1}">
      <dsp:nvSpPr>
        <dsp:cNvPr id="0" name=""/>
        <dsp:cNvSpPr/>
      </dsp:nvSpPr>
      <dsp:spPr>
        <a:xfrm>
          <a:off x="579577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 </a:t>
          </a:r>
        </a:p>
      </dsp:txBody>
      <dsp:txXfrm>
        <a:off x="5815967" y="1641606"/>
        <a:ext cx="1338312" cy="648966"/>
      </dsp:txXfrm>
    </dsp:sp>
    <dsp:sp modelId="{0FB571A8-B3E0-3B41-897E-C852E5380E55}">
      <dsp:nvSpPr>
        <dsp:cNvPr id="0" name=""/>
        <dsp:cNvSpPr/>
      </dsp:nvSpPr>
      <dsp:spPr>
        <a:xfrm rot="19457599">
          <a:off x="7110635" y="1758652"/>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1750924"/>
        <a:ext cx="33957" cy="33957"/>
      </dsp:txXfrm>
    </dsp:sp>
    <dsp:sp modelId="{45C93A22-0C0B-3C4F-9E27-9F93F70EC336}">
      <dsp:nvSpPr>
        <dsp:cNvPr id="0" name=""/>
        <dsp:cNvSpPr/>
      </dsp:nvSpPr>
      <dsp:spPr>
        <a:xfrm>
          <a:off x="7725946" y="1225042"/>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1245232"/>
        <a:ext cx="1338312" cy="648966"/>
      </dsp:txXfrm>
    </dsp:sp>
    <dsp:sp modelId="{19316004-00E0-9841-898D-0E26E9338C81}">
      <dsp:nvSpPr>
        <dsp:cNvPr id="0" name=""/>
        <dsp:cNvSpPr/>
      </dsp:nvSpPr>
      <dsp:spPr>
        <a:xfrm rot="2142401">
          <a:off x="7110635" y="2155026"/>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2147298"/>
        <a:ext cx="33957" cy="33957"/>
      </dsp:txXfrm>
    </dsp:sp>
    <dsp:sp modelId="{03A5239D-DC99-2D40-99F6-863189C54B30}">
      <dsp:nvSpPr>
        <dsp:cNvPr id="0" name=""/>
        <dsp:cNvSpPr/>
      </dsp:nvSpPr>
      <dsp:spPr>
        <a:xfrm>
          <a:off x="7725946" y="201779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confidence intervals to determine which coefficients are important predictors. </a:t>
          </a:r>
        </a:p>
      </dsp:txBody>
      <dsp:txXfrm>
        <a:off x="7746136" y="2037981"/>
        <a:ext cx="1338312" cy="648966"/>
      </dsp:txXfrm>
    </dsp:sp>
    <dsp:sp modelId="{EE8B56F5-CFBB-A649-9052-7E47F19003D2}">
      <dsp:nvSpPr>
        <dsp:cNvPr id="0" name=""/>
        <dsp:cNvSpPr/>
      </dsp:nvSpPr>
      <dsp:spPr>
        <a:xfrm rot="2829178">
          <a:off x="3184397" y="2848681"/>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837658"/>
        <a:ext cx="40547" cy="40547"/>
      </dsp:txXfrm>
    </dsp:sp>
    <dsp:sp modelId="{90E88C97-0490-4A41-9084-BFD7F311D3BD}">
      <dsp:nvSpPr>
        <dsp:cNvPr id="0" name=""/>
        <dsp:cNvSpPr/>
      </dsp:nvSpPr>
      <dsp:spPr>
        <a:xfrm>
          <a:off x="3865607" y="281053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Fill full model and appropriate </a:t>
          </a:r>
          <a:r>
            <a:rPr lang="en-US" sz="800" kern="1200" dirty="0" err="1"/>
            <a:t>submodels</a:t>
          </a:r>
          <a:r>
            <a:rPr lang="en-US" sz="800" kern="1200" dirty="0"/>
            <a:t>. Use Likelihood Ratio Tests to identify best-fitting model. </a:t>
          </a:r>
        </a:p>
      </dsp:txBody>
      <dsp:txXfrm>
        <a:off x="3885797" y="2830729"/>
        <a:ext cx="1338312" cy="648966"/>
      </dsp:txXfrm>
    </dsp:sp>
    <dsp:sp modelId="{9E2C427F-FD12-4A40-8B3E-9C91108BEFB8}">
      <dsp:nvSpPr>
        <dsp:cNvPr id="0" name=""/>
        <dsp:cNvSpPr/>
      </dsp:nvSpPr>
      <dsp:spPr>
        <a:xfrm rot="19457599">
          <a:off x="5180465" y="2947774"/>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2940046"/>
        <a:ext cx="33957" cy="33957"/>
      </dsp:txXfrm>
    </dsp:sp>
    <dsp:sp modelId="{81D0B23E-622B-FE43-B2C0-292A3288C7A8}">
      <dsp:nvSpPr>
        <dsp:cNvPr id="0" name=""/>
        <dsp:cNvSpPr/>
      </dsp:nvSpPr>
      <dsp:spPr>
        <a:xfrm>
          <a:off x="5795777" y="2414165"/>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Note </a:t>
          </a:r>
          <a:r>
            <a:rPr lang="mr-IN" sz="800" kern="1200" dirty="0"/>
            <a:t>–</a:t>
          </a:r>
          <a:r>
            <a:rPr lang="en-US" sz="800" kern="1200" dirty="0"/>
            <a:t> not appropriate for most GLMM’s. </a:t>
          </a:r>
        </a:p>
      </dsp:txBody>
      <dsp:txXfrm>
        <a:off x="5815967" y="2434355"/>
        <a:ext cx="1338312" cy="648966"/>
      </dsp:txXfrm>
    </dsp:sp>
    <dsp:sp modelId="{E24E6B14-0C47-EA49-B447-C1A9CDDC4AAF}">
      <dsp:nvSpPr>
        <dsp:cNvPr id="0" name=""/>
        <dsp:cNvSpPr/>
      </dsp:nvSpPr>
      <dsp:spPr>
        <a:xfrm rot="2142401">
          <a:off x="5180465" y="3344149"/>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3336420"/>
        <a:ext cx="33957" cy="33957"/>
      </dsp:txXfrm>
    </dsp:sp>
    <dsp:sp modelId="{ECB91306-2CE2-074E-BF46-9AD00B600AA9}">
      <dsp:nvSpPr>
        <dsp:cNvPr id="0" name=""/>
        <dsp:cNvSpPr/>
      </dsp:nvSpPr>
      <dsp:spPr>
        <a:xfrm>
          <a:off x="5795777" y="3206913"/>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Get a p-value describing which model fits best. </a:t>
          </a:r>
        </a:p>
      </dsp:txBody>
      <dsp:txXfrm>
        <a:off x="5815967" y="3227103"/>
        <a:ext cx="1338312" cy="648966"/>
      </dsp:txXfrm>
    </dsp:sp>
    <dsp:sp modelId="{97EEADB9-2E14-3840-8B99-C18EF396B3A3}">
      <dsp:nvSpPr>
        <dsp:cNvPr id="0" name=""/>
        <dsp:cNvSpPr/>
      </dsp:nvSpPr>
      <dsp:spPr>
        <a:xfrm rot="4369170">
          <a:off x="2656373" y="3443242"/>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3405818"/>
        <a:ext cx="93349" cy="93349"/>
      </dsp:txXfrm>
    </dsp:sp>
    <dsp:sp modelId="{DA1BABDF-BBAC-AB4B-A2B7-434E2A05EAE3}">
      <dsp:nvSpPr>
        <dsp:cNvPr id="0" name=""/>
        <dsp:cNvSpPr/>
      </dsp:nvSpPr>
      <dsp:spPr>
        <a:xfrm>
          <a:off x="386560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based on AIC/BIC to choose best-fitting model. </a:t>
          </a:r>
        </a:p>
      </dsp:txBody>
      <dsp:txXfrm>
        <a:off x="3885797" y="4019851"/>
        <a:ext cx="1338312" cy="648966"/>
      </dsp:txXfrm>
    </dsp:sp>
    <dsp:sp modelId="{9DE56F1D-D716-9542-8349-F358305F98B6}">
      <dsp:nvSpPr>
        <dsp:cNvPr id="0" name=""/>
        <dsp:cNvSpPr/>
      </dsp:nvSpPr>
      <dsp:spPr>
        <a:xfrm>
          <a:off x="5244300" y="4335084"/>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4330547"/>
        <a:ext cx="27573" cy="27573"/>
      </dsp:txXfrm>
    </dsp:sp>
    <dsp:sp modelId="{5CED880F-D973-D443-ACA7-4C7417A7AEB3}">
      <dsp:nvSpPr>
        <dsp:cNvPr id="0" name=""/>
        <dsp:cNvSpPr/>
      </dsp:nvSpPr>
      <dsp:spPr>
        <a:xfrm>
          <a:off x="579577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Discuss the variables that are included in best fitting model. You do not get a p-value as output. And it’s difficult to identify differences between levels of a factor. </a:t>
          </a:r>
        </a:p>
      </dsp:txBody>
      <dsp:txXfrm>
        <a:off x="5815967" y="4019851"/>
        <a:ext cx="1338312" cy="648966"/>
      </dsp:txXfrm>
    </dsp:sp>
    <dsp:sp modelId="{F33D8ED5-F64F-D244-916F-7D3D3FEFB1FB}">
      <dsp:nvSpPr>
        <dsp:cNvPr id="0" name=""/>
        <dsp:cNvSpPr/>
      </dsp:nvSpPr>
      <dsp:spPr>
        <a:xfrm rot="4232483">
          <a:off x="821431" y="4339926"/>
          <a:ext cx="1671270" cy="18500"/>
        </a:xfrm>
        <a:custGeom>
          <a:avLst/>
          <a:gdLst/>
          <a:ahLst/>
          <a:cxnLst/>
          <a:rect l="0" t="0" r="0" b="0"/>
          <a:pathLst>
            <a:path>
              <a:moveTo>
                <a:pt x="0" y="9250"/>
              </a:moveTo>
              <a:lnTo>
                <a:pt x="1671270"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615284" y="4307395"/>
        <a:ext cx="83563" cy="83563"/>
      </dsp:txXfrm>
    </dsp:sp>
    <dsp:sp modelId="{3306D5D7-9252-514C-A798-8C5C8C912A78}">
      <dsp:nvSpPr>
        <dsp:cNvPr id="0" name=""/>
        <dsp:cNvSpPr/>
      </dsp:nvSpPr>
      <dsp:spPr>
        <a:xfrm>
          <a:off x="1935438"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where I was testing a primary variable, but need to figure out which confounding variables to include. </a:t>
          </a:r>
        </a:p>
      </dsp:txBody>
      <dsp:txXfrm>
        <a:off x="1955628" y="4812599"/>
        <a:ext cx="1338312" cy="648966"/>
      </dsp:txXfrm>
    </dsp:sp>
    <dsp:sp modelId="{AD973028-A7EF-8A44-9540-D9427C30BFC7}">
      <dsp:nvSpPr>
        <dsp:cNvPr id="0" name=""/>
        <dsp:cNvSpPr/>
      </dsp:nvSpPr>
      <dsp:spPr>
        <a:xfrm>
          <a:off x="331413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123296"/>
        <a:ext cx="27573" cy="27573"/>
      </dsp:txXfrm>
    </dsp:sp>
    <dsp:sp modelId="{201CC0F5-EB43-A041-A9DD-5F3AFACE7532}">
      <dsp:nvSpPr>
        <dsp:cNvPr id="0" name=""/>
        <dsp:cNvSpPr/>
      </dsp:nvSpPr>
      <dsp:spPr>
        <a:xfrm>
          <a:off x="386560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possible confounding variables based on AIC/BIC, then add primary variable.</a:t>
          </a:r>
        </a:p>
      </dsp:txBody>
      <dsp:txXfrm>
        <a:off x="3885797" y="4812599"/>
        <a:ext cx="1338312" cy="648966"/>
      </dsp:txXfrm>
    </dsp:sp>
    <dsp:sp modelId="{B51375F2-BD0A-AC49-8F0E-FE812B0F2717}">
      <dsp:nvSpPr>
        <dsp:cNvPr id="0" name=""/>
        <dsp:cNvSpPr/>
      </dsp:nvSpPr>
      <dsp:spPr>
        <a:xfrm>
          <a:off x="524430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123296"/>
        <a:ext cx="27573" cy="27573"/>
      </dsp:txXfrm>
    </dsp:sp>
    <dsp:sp modelId="{0C341FFF-5686-BF43-9639-14ACFA423897}">
      <dsp:nvSpPr>
        <dsp:cNvPr id="0" name=""/>
        <dsp:cNvSpPr/>
      </dsp:nvSpPr>
      <dsp:spPr>
        <a:xfrm>
          <a:off x="579577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4812599"/>
        <a:ext cx="1338312" cy="648966"/>
      </dsp:txXfrm>
    </dsp:sp>
    <dsp:sp modelId="{FB23DF6C-6602-3F41-833B-CFB868BA9498}">
      <dsp:nvSpPr>
        <dsp:cNvPr id="0" name=""/>
        <dsp:cNvSpPr/>
      </dsp:nvSpPr>
      <dsp:spPr>
        <a:xfrm rot="4606345">
          <a:off x="440510" y="4736301"/>
          <a:ext cx="2433112" cy="18500"/>
        </a:xfrm>
        <a:custGeom>
          <a:avLst/>
          <a:gdLst/>
          <a:ahLst/>
          <a:cxnLst/>
          <a:rect l="0" t="0" r="0" b="0"/>
          <a:pathLst>
            <a:path>
              <a:moveTo>
                <a:pt x="0" y="9250"/>
              </a:moveTo>
              <a:lnTo>
                <a:pt x="2433112"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596238" y="4684723"/>
        <a:ext cx="121655" cy="121655"/>
      </dsp:txXfrm>
    </dsp:sp>
    <dsp:sp modelId="{73A2B267-4E45-7F4B-B13C-16C03D0A81C7}">
      <dsp:nvSpPr>
        <dsp:cNvPr id="0" name=""/>
        <dsp:cNvSpPr/>
      </dsp:nvSpPr>
      <dsp:spPr>
        <a:xfrm>
          <a:off x="1935438"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and I am trying to figure out which variables predict Y. </a:t>
          </a:r>
        </a:p>
      </dsp:txBody>
      <dsp:txXfrm>
        <a:off x="1955628" y="5605348"/>
        <a:ext cx="1338312" cy="648966"/>
      </dsp:txXfrm>
    </dsp:sp>
    <dsp:sp modelId="{2F1B9A1C-26EB-9B43-82FC-4543CBDC8A2B}">
      <dsp:nvSpPr>
        <dsp:cNvPr id="0" name=""/>
        <dsp:cNvSpPr/>
      </dsp:nvSpPr>
      <dsp:spPr>
        <a:xfrm>
          <a:off x="331413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916044"/>
        <a:ext cx="27573" cy="27573"/>
      </dsp:txXfrm>
    </dsp:sp>
    <dsp:sp modelId="{69C38DC7-245C-444C-81D3-852CAE104FB2}">
      <dsp:nvSpPr>
        <dsp:cNvPr id="0" name=""/>
        <dsp:cNvSpPr/>
      </dsp:nvSpPr>
      <dsp:spPr>
        <a:xfrm>
          <a:off x="386560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an a priori chosen list of models or all subsets and evaluate using AIC/BIC. </a:t>
          </a:r>
        </a:p>
      </dsp:txBody>
      <dsp:txXfrm>
        <a:off x="3885797" y="5605348"/>
        <a:ext cx="1338312" cy="648966"/>
      </dsp:txXfrm>
    </dsp:sp>
    <dsp:sp modelId="{79CCC70C-ABC1-7049-9B8B-E5F9C9BE3794}">
      <dsp:nvSpPr>
        <dsp:cNvPr id="0" name=""/>
        <dsp:cNvSpPr/>
      </dsp:nvSpPr>
      <dsp:spPr>
        <a:xfrm>
          <a:off x="524430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916044"/>
        <a:ext cx="27573" cy="27573"/>
      </dsp:txXfrm>
    </dsp:sp>
    <dsp:sp modelId="{4EC2EB32-A70A-0540-A4F3-F8DEB4E14BBD}">
      <dsp:nvSpPr>
        <dsp:cNvPr id="0" name=""/>
        <dsp:cNvSpPr/>
      </dsp:nvSpPr>
      <dsp:spPr>
        <a:xfrm>
          <a:off x="579577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5605348"/>
        <a:ext cx="1338312" cy="64896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tiff>
</file>

<file path=ppt/media/image3.JP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6A054E-F524-7846-BED4-CDFF9F9A28FF}" type="datetimeFigureOut">
              <a:rPr lang="en-US" smtClean="0"/>
              <a:t>10/25/2021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431994-6FF6-7A4F-BCF7-438B897C82DC}" type="slidenum">
              <a:rPr lang="en-US" smtClean="0"/>
              <a:t>‹#›</a:t>
            </a:fld>
            <a:endParaRPr lang="en-US"/>
          </a:p>
        </p:txBody>
      </p:sp>
    </p:spTree>
    <p:extLst>
      <p:ext uri="{BB962C8B-B14F-4D97-AF65-F5344CB8AC3E}">
        <p14:creationId xmlns:p14="http://schemas.microsoft.com/office/powerpoint/2010/main" val="2070020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 process (linear) explore data, model development, assess model fit and interpret</a:t>
            </a:r>
          </a:p>
        </p:txBody>
      </p:sp>
      <p:sp>
        <p:nvSpPr>
          <p:cNvPr id="4" name="Slide Number Placeholder 3"/>
          <p:cNvSpPr>
            <a:spLocks noGrp="1"/>
          </p:cNvSpPr>
          <p:nvPr>
            <p:ph type="sldNum" sz="quarter" idx="5"/>
          </p:nvPr>
        </p:nvSpPr>
        <p:spPr/>
        <p:txBody>
          <a:bodyPr/>
          <a:lstStyle/>
          <a:p>
            <a:fld id="{F4431994-6FF6-7A4F-BCF7-438B897C82DC}" type="slidenum">
              <a:rPr lang="en-US" smtClean="0"/>
              <a:t>2</a:t>
            </a:fld>
            <a:endParaRPr lang="en-US"/>
          </a:p>
        </p:txBody>
      </p:sp>
    </p:spTree>
    <p:extLst>
      <p:ext uri="{BB962C8B-B14F-4D97-AF65-F5344CB8AC3E}">
        <p14:creationId xmlns:p14="http://schemas.microsoft.com/office/powerpoint/2010/main" val="3215935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vs multiple response variable</a:t>
            </a:r>
          </a:p>
        </p:txBody>
      </p:sp>
      <p:sp>
        <p:nvSpPr>
          <p:cNvPr id="4" name="Slide Number Placeholder 3"/>
          <p:cNvSpPr>
            <a:spLocks noGrp="1"/>
          </p:cNvSpPr>
          <p:nvPr>
            <p:ph type="sldNum" sz="quarter" idx="5"/>
          </p:nvPr>
        </p:nvSpPr>
        <p:spPr/>
        <p:txBody>
          <a:bodyPr/>
          <a:lstStyle/>
          <a:p>
            <a:fld id="{F4431994-6FF6-7A4F-BCF7-438B897C82DC}" type="slidenum">
              <a:rPr lang="en-US" smtClean="0"/>
              <a:t>4</a:t>
            </a:fld>
            <a:endParaRPr lang="en-US"/>
          </a:p>
        </p:txBody>
      </p:sp>
    </p:spTree>
    <p:extLst>
      <p:ext uri="{BB962C8B-B14F-4D97-AF65-F5344CB8AC3E}">
        <p14:creationId xmlns:p14="http://schemas.microsoft.com/office/powerpoint/2010/main" val="2563370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Ordination </a:t>
            </a:r>
            <a:r>
              <a:rPr lang="en-US" dirty="0">
                <a:sym typeface="Wingdings" panose="05000000000000000000" pitchFamily="2" charset="2"/>
              </a:rPr>
              <a:t> another way to view the data</a:t>
            </a:r>
          </a:p>
          <a:p>
            <a:r>
              <a:rPr lang="en-US" dirty="0">
                <a:sym typeface="Wingdings" panose="05000000000000000000" pitchFamily="2" charset="2"/>
              </a:rPr>
              <a:t>The circle graph with spots</a:t>
            </a:r>
          </a:p>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5</a:t>
            </a:fld>
            <a:endParaRPr lang="en-US"/>
          </a:p>
        </p:txBody>
      </p:sp>
    </p:spTree>
    <p:extLst>
      <p:ext uri="{BB962C8B-B14F-4D97-AF65-F5344CB8AC3E}">
        <p14:creationId xmlns:p14="http://schemas.microsoft.com/office/powerpoint/2010/main" val="2776505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 out Jaccard</a:t>
            </a:r>
          </a:p>
          <a:p>
            <a:r>
              <a:rPr lang="en-US" dirty="0"/>
              <a:t>Euclidean</a:t>
            </a:r>
          </a:p>
          <a:p>
            <a:r>
              <a:rPr lang="en-US" dirty="0"/>
              <a:t>Bray-Curtis</a:t>
            </a:r>
          </a:p>
          <a:p>
            <a:endParaRPr lang="en-US" dirty="0"/>
          </a:p>
          <a:p>
            <a:r>
              <a:rPr lang="en-US" dirty="0"/>
              <a:t>Distance matrix is the first step in setting up a multivariate matrix</a:t>
            </a:r>
          </a:p>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7</a:t>
            </a:fld>
            <a:endParaRPr lang="en-US"/>
          </a:p>
        </p:txBody>
      </p:sp>
    </p:spTree>
    <p:extLst>
      <p:ext uri="{BB962C8B-B14F-4D97-AF65-F5344CB8AC3E}">
        <p14:creationId xmlns:p14="http://schemas.microsoft.com/office/powerpoint/2010/main" val="4043644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https://www.researchgate.net/publication/323595420_Identifying_foundation_species_in_North_American_forests_using_long-term_data_on_ant_assemblage_structure/figures?lo=1</a:t>
            </a:r>
          </a:p>
          <a:p>
            <a:endParaRPr lang="en-US" dirty="0"/>
          </a:p>
          <a:p>
            <a:r>
              <a:rPr lang="en-US" dirty="0"/>
              <a:t>Ordination figure**</a:t>
            </a:r>
          </a:p>
          <a:p>
            <a:endParaRPr lang="en-US" dirty="0"/>
          </a:p>
          <a:p>
            <a:r>
              <a:rPr lang="en-US" dirty="0"/>
              <a:t>NMDS and PCA </a:t>
            </a:r>
          </a:p>
        </p:txBody>
      </p:sp>
      <p:sp>
        <p:nvSpPr>
          <p:cNvPr id="4" name="Slide Number Placeholder 3"/>
          <p:cNvSpPr>
            <a:spLocks noGrp="1"/>
          </p:cNvSpPr>
          <p:nvPr>
            <p:ph type="sldNum" sz="quarter" idx="5"/>
          </p:nvPr>
        </p:nvSpPr>
        <p:spPr/>
        <p:txBody>
          <a:bodyPr/>
          <a:lstStyle/>
          <a:p>
            <a:fld id="{F4431994-6FF6-7A4F-BCF7-438B897C82DC}" type="slidenum">
              <a:rPr lang="en-US" smtClean="0"/>
              <a:t>8</a:t>
            </a:fld>
            <a:endParaRPr lang="en-US"/>
          </a:p>
        </p:txBody>
      </p:sp>
    </p:spTree>
    <p:extLst>
      <p:ext uri="{BB962C8B-B14F-4D97-AF65-F5344CB8AC3E}">
        <p14:creationId xmlns:p14="http://schemas.microsoft.com/office/powerpoint/2010/main" val="1196222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the slopes of treatment and control averages and if they intersect there is an interaction between the 2 variable and </a:t>
            </a:r>
            <a:r>
              <a:rPr lang="en-US" dirty="0" err="1"/>
              <a:t>th</a:t>
            </a:r>
            <a:r>
              <a:rPr lang="en-US" dirty="0"/>
              <a:t> e</a:t>
            </a:r>
          </a:p>
          <a:p>
            <a:endParaRPr lang="en-US" dirty="0"/>
          </a:p>
          <a:p>
            <a:r>
              <a:rPr lang="en-US" dirty="0"/>
              <a:t>Type of model you will be working with, </a:t>
            </a:r>
            <a:r>
              <a:rPr lang="en-US" dirty="0" err="1"/>
              <a:t>uni</a:t>
            </a:r>
            <a:r>
              <a:rPr lang="en-US" dirty="0"/>
              <a:t> vs multi</a:t>
            </a:r>
          </a:p>
          <a:p>
            <a:r>
              <a:rPr lang="en-US" dirty="0"/>
              <a:t>Random effects vs fixed</a:t>
            </a:r>
          </a:p>
          <a:p>
            <a:r>
              <a:rPr lang="en-US" dirty="0"/>
              <a:t>Non-normally distribute error</a:t>
            </a:r>
          </a:p>
          <a:p>
            <a:endParaRPr lang="en-US" dirty="0"/>
          </a:p>
          <a:p>
            <a:r>
              <a:rPr lang="en-US" dirty="0"/>
              <a:t>Linear model, univariate and </a:t>
            </a:r>
            <a:r>
              <a:rPr lang="en-US"/>
              <a:t>non-normally distributed </a:t>
            </a:r>
            <a:r>
              <a:rPr lang="en-US" dirty="0"/>
              <a:t>error</a:t>
            </a:r>
          </a:p>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13</a:t>
            </a:fld>
            <a:endParaRPr lang="en-US"/>
          </a:p>
        </p:txBody>
      </p:sp>
    </p:spTree>
    <p:extLst>
      <p:ext uri="{BB962C8B-B14F-4D97-AF65-F5344CB8AC3E}">
        <p14:creationId xmlns:p14="http://schemas.microsoft.com/office/powerpoint/2010/main" val="2548153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BF3BEAE-0A49-B245-BDAB-485E4937F4C9}" type="slidenum">
              <a:rPr lang="en-US"/>
              <a:pPr>
                <a:defRPr/>
              </a:pPr>
              <a:t>‹#›</a:t>
            </a:fld>
            <a:endParaRPr lang="en-US"/>
          </a:p>
        </p:txBody>
      </p:sp>
    </p:spTree>
    <p:extLst>
      <p:ext uri="{BB962C8B-B14F-4D97-AF65-F5344CB8AC3E}">
        <p14:creationId xmlns:p14="http://schemas.microsoft.com/office/powerpoint/2010/main" val="503793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AC68AA8-5984-4449-9B2F-CDB7F23C1FA0}" type="slidenum">
              <a:rPr lang="en-US"/>
              <a:pPr>
                <a:defRPr/>
              </a:pPr>
              <a:t>‹#›</a:t>
            </a:fld>
            <a:endParaRPr lang="en-US"/>
          </a:p>
        </p:txBody>
      </p:sp>
    </p:spTree>
    <p:extLst>
      <p:ext uri="{BB962C8B-B14F-4D97-AF65-F5344CB8AC3E}">
        <p14:creationId xmlns:p14="http://schemas.microsoft.com/office/powerpoint/2010/main" val="300883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717E0D9-E3CE-9D46-9478-92E058B81284}" type="slidenum">
              <a:rPr lang="en-US"/>
              <a:pPr>
                <a:defRPr/>
              </a:pPr>
              <a:t>‹#›</a:t>
            </a:fld>
            <a:endParaRPr lang="en-US"/>
          </a:p>
        </p:txBody>
      </p:sp>
    </p:spTree>
    <p:extLst>
      <p:ext uri="{BB962C8B-B14F-4D97-AF65-F5344CB8AC3E}">
        <p14:creationId xmlns:p14="http://schemas.microsoft.com/office/powerpoint/2010/main" val="2474675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A970036-26C5-8D48-BD13-587B11956560}" type="slidenum">
              <a:rPr lang="en-US"/>
              <a:pPr>
                <a:defRPr/>
              </a:pPr>
              <a:t>‹#›</a:t>
            </a:fld>
            <a:endParaRPr lang="en-US"/>
          </a:p>
        </p:txBody>
      </p:sp>
    </p:spTree>
    <p:extLst>
      <p:ext uri="{BB962C8B-B14F-4D97-AF65-F5344CB8AC3E}">
        <p14:creationId xmlns:p14="http://schemas.microsoft.com/office/powerpoint/2010/main" val="1820918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9C4B146-146E-124C-9BD2-800F4DB742E9}" type="slidenum">
              <a:rPr lang="en-US"/>
              <a:pPr>
                <a:defRPr/>
              </a:pPr>
              <a:t>‹#›</a:t>
            </a:fld>
            <a:endParaRPr lang="en-US"/>
          </a:p>
        </p:txBody>
      </p:sp>
    </p:spTree>
    <p:extLst>
      <p:ext uri="{BB962C8B-B14F-4D97-AF65-F5344CB8AC3E}">
        <p14:creationId xmlns:p14="http://schemas.microsoft.com/office/powerpoint/2010/main" val="183728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A8CBD74-E48E-2D4A-956E-6E517A9D9BFA}" type="slidenum">
              <a:rPr lang="en-US"/>
              <a:pPr>
                <a:defRPr/>
              </a:pPr>
              <a:t>‹#›</a:t>
            </a:fld>
            <a:endParaRPr lang="en-US"/>
          </a:p>
        </p:txBody>
      </p:sp>
    </p:spTree>
    <p:extLst>
      <p:ext uri="{BB962C8B-B14F-4D97-AF65-F5344CB8AC3E}">
        <p14:creationId xmlns:p14="http://schemas.microsoft.com/office/powerpoint/2010/main" val="2281618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AA0AD98-1756-B342-9639-9CB0855544A2}" type="slidenum">
              <a:rPr lang="en-US"/>
              <a:pPr>
                <a:defRPr/>
              </a:pPr>
              <a:t>‹#›</a:t>
            </a:fld>
            <a:endParaRPr lang="en-US"/>
          </a:p>
        </p:txBody>
      </p:sp>
    </p:spTree>
    <p:extLst>
      <p:ext uri="{BB962C8B-B14F-4D97-AF65-F5344CB8AC3E}">
        <p14:creationId xmlns:p14="http://schemas.microsoft.com/office/powerpoint/2010/main" val="3620714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B987A290-4610-534B-94FA-7B90845098D7}" type="slidenum">
              <a:rPr lang="en-US"/>
              <a:pPr>
                <a:defRPr/>
              </a:pPr>
              <a:t>‹#›</a:t>
            </a:fld>
            <a:endParaRPr lang="en-US"/>
          </a:p>
        </p:txBody>
      </p:sp>
    </p:spTree>
    <p:extLst>
      <p:ext uri="{BB962C8B-B14F-4D97-AF65-F5344CB8AC3E}">
        <p14:creationId xmlns:p14="http://schemas.microsoft.com/office/powerpoint/2010/main" val="3905602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DA0A28A-9C98-0B44-95DC-43CBD0CD4044}" type="slidenum">
              <a:rPr lang="en-US"/>
              <a:pPr>
                <a:defRPr/>
              </a:pPr>
              <a:t>‹#›</a:t>
            </a:fld>
            <a:endParaRPr lang="en-US"/>
          </a:p>
        </p:txBody>
      </p:sp>
    </p:spTree>
    <p:extLst>
      <p:ext uri="{BB962C8B-B14F-4D97-AF65-F5344CB8AC3E}">
        <p14:creationId xmlns:p14="http://schemas.microsoft.com/office/powerpoint/2010/main" val="1713967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90A2D9C-555E-A641-8875-CF389D2D13B0}" type="slidenum">
              <a:rPr lang="en-US"/>
              <a:pPr>
                <a:defRPr/>
              </a:pPr>
              <a:t>‹#›</a:t>
            </a:fld>
            <a:endParaRPr lang="en-US"/>
          </a:p>
        </p:txBody>
      </p:sp>
    </p:spTree>
    <p:extLst>
      <p:ext uri="{BB962C8B-B14F-4D97-AF65-F5344CB8AC3E}">
        <p14:creationId xmlns:p14="http://schemas.microsoft.com/office/powerpoint/2010/main" val="3800724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5C44611-1565-964A-AAB9-558EAD0D34B5}" type="slidenum">
              <a:rPr lang="en-US"/>
              <a:pPr>
                <a:defRPr/>
              </a:pPr>
              <a:t>‹#›</a:t>
            </a:fld>
            <a:endParaRPr lang="en-US"/>
          </a:p>
        </p:txBody>
      </p:sp>
    </p:spTree>
    <p:extLst>
      <p:ext uri="{BB962C8B-B14F-4D97-AF65-F5344CB8AC3E}">
        <p14:creationId xmlns:p14="http://schemas.microsoft.com/office/powerpoint/2010/main" val="3448256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charset="-128"/>
                <a:cs typeface="ＭＳ Ｐゴシック" charset="-128"/>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ea typeface="ＭＳ Ｐゴシック" charset="-128"/>
                <a:cs typeface="ＭＳ Ｐゴシック" charset="-128"/>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FBD5F5C4-361D-854D-AE8E-D9582489D836}"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tiff"/></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38F15-FBFE-0D48-A433-EDD29DA254AD}"/>
              </a:ext>
            </a:extLst>
          </p:cNvPr>
          <p:cNvSpPr>
            <a:spLocks noGrp="1"/>
          </p:cNvSpPr>
          <p:nvPr>
            <p:ph type="ctrTitle"/>
          </p:nvPr>
        </p:nvSpPr>
        <p:spPr/>
        <p:txBody>
          <a:bodyPr/>
          <a:lstStyle/>
          <a:p>
            <a:r>
              <a:rPr lang="en-US" dirty="0"/>
              <a:t>Statistical Analysis</a:t>
            </a:r>
          </a:p>
        </p:txBody>
      </p:sp>
      <p:sp>
        <p:nvSpPr>
          <p:cNvPr id="3" name="Subtitle 2">
            <a:extLst>
              <a:ext uri="{FF2B5EF4-FFF2-40B4-BE49-F238E27FC236}">
                <a16:creationId xmlns:a16="http://schemas.microsoft.com/office/drawing/2014/main" id="{A379C5B0-7A62-AB4C-8D9F-18DAB062DA27}"/>
              </a:ext>
            </a:extLst>
          </p:cNvPr>
          <p:cNvSpPr>
            <a:spLocks noGrp="1"/>
          </p:cNvSpPr>
          <p:nvPr>
            <p:ph type="subTitle" idx="1"/>
          </p:nvPr>
        </p:nvSpPr>
        <p:spPr/>
        <p:txBody>
          <a:bodyPr/>
          <a:lstStyle/>
          <a:p>
            <a:r>
              <a:rPr lang="en-US" dirty="0"/>
              <a:t>EEOB590A </a:t>
            </a:r>
          </a:p>
          <a:p>
            <a:r>
              <a:rPr lang="en-US" dirty="0"/>
              <a:t>Fall 2021</a:t>
            </a:r>
          </a:p>
        </p:txBody>
      </p:sp>
    </p:spTree>
    <p:extLst>
      <p:ext uri="{BB962C8B-B14F-4D97-AF65-F5344CB8AC3E}">
        <p14:creationId xmlns:p14="http://schemas.microsoft.com/office/powerpoint/2010/main" val="10275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a:blip r:embed="rId2"/>
          <a:stretch>
            <a:fillRect/>
          </a:stretch>
        </p:blipFill>
        <p:spPr>
          <a:xfrm rot="5400000">
            <a:off x="974189" y="-453265"/>
            <a:ext cx="7195622" cy="9311980"/>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Notes: Assuming you have a univariate response, a linear relationship, and have explored data for normality, outliers, collinearity, start here to determine your model structure.</a:t>
            </a:r>
          </a:p>
        </p:txBody>
      </p:sp>
      <p:sp>
        <p:nvSpPr>
          <p:cNvPr id="6" name="Rectangle 5">
            <a:extLst>
              <a:ext uri="{FF2B5EF4-FFF2-40B4-BE49-F238E27FC236}">
                <a16:creationId xmlns:a16="http://schemas.microsoft.com/office/drawing/2014/main" id="{E0CAB62B-8DB1-B444-B5C9-84AFF8E80D6D}"/>
              </a:ext>
            </a:extLst>
          </p:cNvPr>
          <p:cNvSpPr/>
          <p:nvPr/>
        </p:nvSpPr>
        <p:spPr>
          <a:xfrm>
            <a:off x="228600" y="189415"/>
            <a:ext cx="8686800" cy="461665"/>
          </a:xfrm>
          <a:prstGeom prst="rect">
            <a:avLst/>
          </a:prstGeom>
        </p:spPr>
        <p:txBody>
          <a:bodyPr wrap="square">
            <a:spAutoFit/>
          </a:bodyPr>
          <a:lstStyle/>
          <a:p>
            <a:r>
              <a:rPr lang="en-US" b="1" dirty="0">
                <a:solidFill>
                  <a:srgbClr val="000000"/>
                </a:solidFill>
                <a:latin typeface="Helvetica" pitchFamily="2" charset="0"/>
              </a:rPr>
              <a:t>Step 2.2: Linear models: select the appropriate structure</a:t>
            </a:r>
          </a:p>
        </p:txBody>
      </p:sp>
    </p:spTree>
    <p:extLst>
      <p:ext uri="{BB962C8B-B14F-4D97-AF65-F5344CB8AC3E}">
        <p14:creationId xmlns:p14="http://schemas.microsoft.com/office/powerpoint/2010/main" val="3682533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8443" r="54706" b="46357"/>
          <a:stretch/>
        </p:blipFill>
        <p:spPr>
          <a:xfrm rot="5400000">
            <a:off x="2872503" y="-469590"/>
            <a:ext cx="3569109" cy="9227781"/>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on </a:t>
            </a:r>
            <a:r>
              <a:rPr lang="en-US" sz="2000" b="1" u="sng" dirty="0">
                <a:solidFill>
                  <a:srgbClr val="000000"/>
                </a:solidFill>
                <a:latin typeface="Helvetica" pitchFamily="2" charset="0"/>
              </a:rPr>
              <a:t>error distribution</a:t>
            </a:r>
            <a:r>
              <a:rPr lang="en-US" sz="2000" dirty="0">
                <a:solidFill>
                  <a:srgbClr val="000000"/>
                </a:solidFill>
                <a:latin typeface="Helvetica" pitchFamily="2" charset="0"/>
              </a:rPr>
              <a:t>, which is coded as “family = ___”. If non-normally distributed, then will need to use a GLM or generalized linear model.  </a:t>
            </a:r>
          </a:p>
        </p:txBody>
      </p:sp>
      <p:sp>
        <p:nvSpPr>
          <p:cNvPr id="6" name="Rectangle 5">
            <a:extLst>
              <a:ext uri="{FF2B5EF4-FFF2-40B4-BE49-F238E27FC236}">
                <a16:creationId xmlns:a16="http://schemas.microsoft.com/office/drawing/2014/main" id="{8F694373-06D7-1C46-8FC0-09E454332BD6}"/>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1805834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55CA8D0-85D8-EC44-89C3-C043BFABF531}"/>
              </a:ext>
            </a:extLst>
          </p:cNvPr>
          <p:cNvGrpSpPr>
            <a:grpSpLocks noChangeAspect="1"/>
          </p:cNvGrpSpPr>
          <p:nvPr/>
        </p:nvGrpSpPr>
        <p:grpSpPr>
          <a:xfrm>
            <a:off x="2079522" y="1179868"/>
            <a:ext cx="5759675" cy="5781370"/>
            <a:chOff x="2079522" y="1887794"/>
            <a:chExt cx="4951557" cy="4970208"/>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40377" t="33174" r="19043" b="36264"/>
            <a:stretch/>
          </p:blipFill>
          <p:spPr>
            <a:xfrm rot="5400000">
              <a:off x="2020529" y="2256506"/>
              <a:ext cx="4660489" cy="4542503"/>
            </a:xfrm>
            <a:prstGeom prst="rect">
              <a:avLst/>
            </a:prstGeom>
          </p:spPr>
        </p:pic>
        <p:sp>
          <p:nvSpPr>
            <p:cNvPr id="7" name="Rectangle 6">
              <a:extLst>
                <a:ext uri="{FF2B5EF4-FFF2-40B4-BE49-F238E27FC236}">
                  <a16:creationId xmlns:a16="http://schemas.microsoft.com/office/drawing/2014/main" id="{9AF7FAF6-86F5-904F-BCB2-E89F07ADF234}"/>
                </a:ext>
              </a:extLst>
            </p:cNvPr>
            <p:cNvSpPr/>
            <p:nvPr/>
          </p:nvSpPr>
          <p:spPr bwMode="auto">
            <a:xfrm>
              <a:off x="6209071" y="1887794"/>
              <a:ext cx="822008" cy="85000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grpSp>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Decide whether you will include </a:t>
            </a:r>
            <a:r>
              <a:rPr lang="en-US" sz="2000" b="1" u="sng" dirty="0">
                <a:solidFill>
                  <a:srgbClr val="000000"/>
                </a:solidFill>
                <a:latin typeface="Helvetica" pitchFamily="2" charset="0"/>
              </a:rPr>
              <a:t>random effects</a:t>
            </a:r>
            <a:r>
              <a:rPr lang="en-US" sz="2000" dirty="0">
                <a:solidFill>
                  <a:srgbClr val="000000"/>
                </a:solidFill>
                <a:latin typeface="Helvetica" pitchFamily="2" charset="0"/>
              </a:rPr>
              <a:t>, which are typically coded in lme4 package as (1|randomeffect). If you include random effects, then you will need a mixed effects model (</a:t>
            </a:r>
            <a:r>
              <a:rPr lang="en-US" sz="2000" dirty="0" err="1">
                <a:solidFill>
                  <a:srgbClr val="000000"/>
                </a:solidFill>
                <a:latin typeface="Helvetica" pitchFamily="2" charset="0"/>
              </a:rPr>
              <a:t>lmer</a:t>
            </a:r>
            <a:r>
              <a:rPr lang="en-US" sz="2000" dirty="0">
                <a:solidFill>
                  <a:srgbClr val="000000"/>
                </a:solidFill>
                <a:latin typeface="Helvetica" pitchFamily="2" charset="0"/>
              </a:rPr>
              <a:t>).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3871684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3"/>
          <a:srcRect l="19032" t="43823" r="55758" b="1804"/>
          <a:stretch/>
        </p:blipFill>
        <p:spPr>
          <a:xfrm rot="5400000">
            <a:off x="2950799" y="-846281"/>
            <a:ext cx="3201176" cy="8934796"/>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whether to include </a:t>
            </a:r>
            <a:r>
              <a:rPr lang="en-US" sz="2000" b="1" u="sng" dirty="0">
                <a:solidFill>
                  <a:srgbClr val="000000"/>
                </a:solidFill>
                <a:latin typeface="Helvetica" pitchFamily="2" charset="0"/>
              </a:rPr>
              <a:t>interactions</a:t>
            </a:r>
            <a:r>
              <a:rPr lang="en-US" sz="2000" dirty="0">
                <a:solidFill>
                  <a:srgbClr val="000000"/>
                </a:solidFill>
                <a:latin typeface="Helvetica" pitchFamily="2" charset="0"/>
              </a:rPr>
              <a:t> in the main effects. These are coded as fixedeffect1*fixedeffect2.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845974" cy="461665"/>
          </a:xfrm>
          <a:prstGeom prst="rect">
            <a:avLst/>
          </a:prstGeom>
        </p:spPr>
        <p:txBody>
          <a:bodyPr wrap="square">
            <a:spAutoFit/>
          </a:bodyPr>
          <a:lstStyle/>
          <a:p>
            <a:r>
              <a:rPr lang="en-US" b="1" dirty="0">
                <a:solidFill>
                  <a:srgbClr val="000000"/>
                </a:solidFill>
                <a:latin typeface="Helvetica" pitchFamily="2" charset="0"/>
              </a:rPr>
              <a:t>Linear models: selecting the appropriate structure</a:t>
            </a:r>
          </a:p>
        </p:txBody>
      </p:sp>
    </p:spTree>
    <p:extLst>
      <p:ext uri="{BB962C8B-B14F-4D97-AF65-F5344CB8AC3E}">
        <p14:creationId xmlns:p14="http://schemas.microsoft.com/office/powerpoint/2010/main" val="2327208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3016269"/>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561768" y="366411"/>
            <a:ext cx="2686718" cy="830997"/>
          </a:xfrm>
          <a:prstGeom prst="rect">
            <a:avLst/>
          </a:prstGeom>
          <a:noFill/>
        </p:spPr>
        <p:txBody>
          <a:bodyPr wrap="square" rtlCol="0">
            <a:spAutoFit/>
          </a:bodyPr>
          <a:lstStyle/>
          <a:p>
            <a:r>
              <a:rPr lang="en-US" b="1" dirty="0"/>
              <a:t>Step 2.3: Model selection options</a:t>
            </a:r>
          </a:p>
        </p:txBody>
      </p:sp>
    </p:spTree>
    <p:extLst>
      <p:ext uri="{BB962C8B-B14F-4D97-AF65-F5344CB8AC3E}">
        <p14:creationId xmlns:p14="http://schemas.microsoft.com/office/powerpoint/2010/main" val="95632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2C9C4-DF8F-1B4D-A1BE-9DBE75332D76}"/>
              </a:ext>
            </a:extLst>
          </p:cNvPr>
          <p:cNvSpPr>
            <a:spLocks noGrp="1"/>
          </p:cNvSpPr>
          <p:nvPr>
            <p:ph type="title"/>
          </p:nvPr>
        </p:nvSpPr>
        <p:spPr>
          <a:xfrm>
            <a:off x="685800" y="190500"/>
            <a:ext cx="7772400" cy="1143000"/>
          </a:xfrm>
        </p:spPr>
        <p:txBody>
          <a:bodyPr/>
          <a:lstStyle/>
          <a:p>
            <a:r>
              <a:rPr lang="en-US" dirty="0"/>
              <a:t>3: Assess model fit</a:t>
            </a:r>
          </a:p>
        </p:txBody>
      </p:sp>
      <p:sp>
        <p:nvSpPr>
          <p:cNvPr id="3" name="Content Placeholder 2">
            <a:extLst>
              <a:ext uri="{FF2B5EF4-FFF2-40B4-BE49-F238E27FC236}">
                <a16:creationId xmlns:a16="http://schemas.microsoft.com/office/drawing/2014/main" id="{3256A67D-D9DE-1845-8B67-641D4712D8CE}"/>
              </a:ext>
            </a:extLst>
          </p:cNvPr>
          <p:cNvSpPr>
            <a:spLocks noGrp="1"/>
          </p:cNvSpPr>
          <p:nvPr>
            <p:ph idx="1"/>
          </p:nvPr>
        </p:nvSpPr>
        <p:spPr/>
        <p:txBody>
          <a:bodyPr/>
          <a:lstStyle/>
          <a:p>
            <a:r>
              <a:rPr lang="en-US" dirty="0"/>
              <a:t>Four key assumptions to check for in a linear model.</a:t>
            </a:r>
          </a:p>
          <a:p>
            <a:pPr marL="914400" lvl="1" indent="-514350">
              <a:buFont typeface="+mj-lt"/>
              <a:buAutoNum type="arabicPeriod"/>
            </a:pPr>
            <a:r>
              <a:rPr lang="en-US" dirty="0"/>
              <a:t>Independence of observations</a:t>
            </a:r>
          </a:p>
          <a:p>
            <a:pPr marL="914400" lvl="1" indent="-514350">
              <a:buFont typeface="+mj-lt"/>
              <a:buAutoNum type="arabicPeriod"/>
            </a:pPr>
            <a:r>
              <a:rPr lang="en-US" dirty="0"/>
              <a:t>Linearity between the response variable and the predictor variables</a:t>
            </a:r>
          </a:p>
          <a:p>
            <a:pPr marL="914400" lvl="1" indent="-514350">
              <a:buFont typeface="+mj-lt"/>
              <a:buAutoNum type="arabicPeriod"/>
            </a:pPr>
            <a:r>
              <a:rPr lang="en-US" dirty="0"/>
              <a:t>Constant variance of the residuals</a:t>
            </a:r>
          </a:p>
          <a:p>
            <a:pPr marL="914400" lvl="1" indent="-514350">
              <a:buFont typeface="+mj-lt"/>
              <a:buAutoNum type="arabicPeriod"/>
            </a:pPr>
            <a:r>
              <a:rPr lang="en-US" dirty="0"/>
              <a:t>Normality of the residuals</a:t>
            </a:r>
          </a:p>
          <a:p>
            <a:endParaRPr lang="en-US" dirty="0"/>
          </a:p>
        </p:txBody>
      </p:sp>
    </p:spTree>
    <p:extLst>
      <p:ext uri="{BB962C8B-B14F-4D97-AF65-F5344CB8AC3E}">
        <p14:creationId xmlns:p14="http://schemas.microsoft.com/office/powerpoint/2010/main" val="988288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BB1E3-63A4-BF41-8100-3765A817652F}"/>
              </a:ext>
            </a:extLst>
          </p:cNvPr>
          <p:cNvSpPr>
            <a:spLocks noGrp="1"/>
          </p:cNvSpPr>
          <p:nvPr>
            <p:ph type="title"/>
          </p:nvPr>
        </p:nvSpPr>
        <p:spPr/>
        <p:txBody>
          <a:bodyPr/>
          <a:lstStyle/>
          <a:p>
            <a:r>
              <a:rPr lang="en-US" dirty="0"/>
              <a:t>3.1: Independence of observations</a:t>
            </a:r>
          </a:p>
        </p:txBody>
      </p:sp>
      <p:sp>
        <p:nvSpPr>
          <p:cNvPr id="3" name="Content Placeholder 2">
            <a:extLst>
              <a:ext uri="{FF2B5EF4-FFF2-40B4-BE49-F238E27FC236}">
                <a16:creationId xmlns:a16="http://schemas.microsoft.com/office/drawing/2014/main" id="{975E5511-823A-5B4D-A847-97ABD91A39F9}"/>
              </a:ext>
            </a:extLst>
          </p:cNvPr>
          <p:cNvSpPr>
            <a:spLocks noGrp="1"/>
          </p:cNvSpPr>
          <p:nvPr>
            <p:ph idx="1"/>
          </p:nvPr>
        </p:nvSpPr>
        <p:spPr/>
        <p:txBody>
          <a:bodyPr/>
          <a:lstStyle/>
          <a:p>
            <a:r>
              <a:rPr lang="en-US" dirty="0"/>
              <a:t>This is best assessed by considering the study design. </a:t>
            </a:r>
          </a:p>
          <a:p>
            <a:r>
              <a:rPr lang="en-US" dirty="0"/>
              <a:t>Is each row independent of all other rows? If not, do you have a random or fixed effect representing these grouping variables? </a:t>
            </a:r>
          </a:p>
        </p:txBody>
      </p:sp>
    </p:spTree>
    <p:extLst>
      <p:ext uri="{BB962C8B-B14F-4D97-AF65-F5344CB8AC3E}">
        <p14:creationId xmlns:p14="http://schemas.microsoft.com/office/powerpoint/2010/main" val="2973292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736D6-4B56-0043-9C27-890CB72C23A6}"/>
              </a:ext>
            </a:extLst>
          </p:cNvPr>
          <p:cNvSpPr>
            <a:spLocks noGrp="1"/>
          </p:cNvSpPr>
          <p:nvPr>
            <p:ph type="title"/>
          </p:nvPr>
        </p:nvSpPr>
        <p:spPr/>
        <p:txBody>
          <a:bodyPr/>
          <a:lstStyle/>
          <a:p>
            <a:r>
              <a:rPr lang="en-US" dirty="0"/>
              <a:t>3.2: Linearity, variance, normality</a:t>
            </a:r>
          </a:p>
        </p:txBody>
      </p:sp>
      <p:sp>
        <p:nvSpPr>
          <p:cNvPr id="4" name="Content Placeholder 3">
            <a:extLst>
              <a:ext uri="{FF2B5EF4-FFF2-40B4-BE49-F238E27FC236}">
                <a16:creationId xmlns:a16="http://schemas.microsoft.com/office/drawing/2014/main" id="{76B66F7F-8EE6-E34E-8477-9D21D84220EE}"/>
              </a:ext>
            </a:extLst>
          </p:cNvPr>
          <p:cNvSpPr>
            <a:spLocks noGrp="1"/>
          </p:cNvSpPr>
          <p:nvPr>
            <p:ph idx="1"/>
          </p:nvPr>
        </p:nvSpPr>
        <p:spPr/>
        <p:txBody>
          <a:bodyPr/>
          <a:lstStyle/>
          <a:p>
            <a:r>
              <a:rPr lang="en-US" dirty="0"/>
              <a:t>Use fitted vs residuals, Q-Q plot, index plot, and histogram of residuals to examine model fit</a:t>
            </a:r>
          </a:p>
        </p:txBody>
      </p:sp>
    </p:spTree>
    <p:extLst>
      <p:ext uri="{BB962C8B-B14F-4D97-AF65-F5344CB8AC3E}">
        <p14:creationId xmlns:p14="http://schemas.microsoft.com/office/powerpoint/2010/main" val="3718414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726557" cy="1938992"/>
          </a:xfrm>
          <a:prstGeom prst="rect">
            <a:avLst/>
          </a:prstGeom>
        </p:spPr>
        <p:txBody>
          <a:bodyPr wrap="square">
            <a:spAutoFit/>
          </a:bodyPr>
          <a:lstStyle/>
          <a:p>
            <a:r>
              <a:rPr lang="en-US" b="1" dirty="0"/>
              <a:t>Residual Plot</a:t>
            </a:r>
            <a:r>
              <a:rPr lang="en-US" dirty="0"/>
              <a:t> (upper left): This is a plot of the residuals versus predictive values from the model to assess the linearity and constant variance assumptions. Should lack patterns, so look for curvature or patterns in the data as a sign that there may be a problem with model fit. </a:t>
            </a:r>
          </a:p>
        </p:txBody>
      </p:sp>
      <p:pic>
        <p:nvPicPr>
          <p:cNvPr id="6" name="Picture 5">
            <a:extLst>
              <a:ext uri="{FF2B5EF4-FFF2-40B4-BE49-F238E27FC236}">
                <a16:creationId xmlns:a16="http://schemas.microsoft.com/office/drawing/2014/main" id="{A30E4E53-980D-4A40-B9B5-7CDDC89FC95F}"/>
              </a:ext>
            </a:extLst>
          </p:cNvPr>
          <p:cNvPicPr>
            <a:picLocks noChangeAspect="1"/>
          </p:cNvPicPr>
          <p:nvPr/>
        </p:nvPicPr>
        <p:blipFill>
          <a:blip r:embed="rId3"/>
          <a:stretch>
            <a:fillRect/>
          </a:stretch>
        </p:blipFill>
        <p:spPr>
          <a:xfrm>
            <a:off x="178903" y="4038600"/>
            <a:ext cx="5080000" cy="2540000"/>
          </a:xfrm>
          <a:prstGeom prst="rect">
            <a:avLst/>
          </a:prstGeom>
        </p:spPr>
      </p:pic>
      <p:pic>
        <p:nvPicPr>
          <p:cNvPr id="7" name="Picture 6">
            <a:extLst>
              <a:ext uri="{FF2B5EF4-FFF2-40B4-BE49-F238E27FC236}">
                <a16:creationId xmlns:a16="http://schemas.microsoft.com/office/drawing/2014/main" id="{7B905C7C-D1A1-0946-AF48-46BC7F855CD6}"/>
              </a:ext>
            </a:extLst>
          </p:cNvPr>
          <p:cNvPicPr>
            <a:picLocks noChangeAspect="1"/>
          </p:cNvPicPr>
          <p:nvPr/>
        </p:nvPicPr>
        <p:blipFill>
          <a:blip r:embed="rId4"/>
          <a:stretch>
            <a:fillRect/>
          </a:stretch>
        </p:blipFill>
        <p:spPr>
          <a:xfrm>
            <a:off x="5258903" y="3984322"/>
            <a:ext cx="3580297" cy="2557355"/>
          </a:xfrm>
          <a:prstGeom prst="rect">
            <a:avLst/>
          </a:prstGeom>
        </p:spPr>
      </p:pic>
    </p:spTree>
    <p:extLst>
      <p:ext uri="{BB962C8B-B14F-4D97-AF65-F5344CB8AC3E}">
        <p14:creationId xmlns:p14="http://schemas.microsoft.com/office/powerpoint/2010/main" val="202567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607287" cy="1569660"/>
          </a:xfrm>
          <a:prstGeom prst="rect">
            <a:avLst/>
          </a:prstGeom>
        </p:spPr>
        <p:txBody>
          <a:bodyPr wrap="square">
            <a:spAutoFit/>
          </a:bodyPr>
          <a:lstStyle/>
          <a:p>
            <a:r>
              <a:rPr lang="en-US" b="1" dirty="0"/>
              <a:t>Normal Quantile Plot</a:t>
            </a:r>
            <a:r>
              <a:rPr lang="en-US" dirty="0"/>
              <a:t> (upper right): Also known as a </a:t>
            </a:r>
            <a:r>
              <a:rPr lang="en-US" dirty="0" err="1"/>
              <a:t>qq</a:t>
            </a:r>
            <a:r>
              <a:rPr lang="en-US" dirty="0"/>
              <a:t>-plot, this plot allows us to assess the normality assumption. Should follow the 1:1 line. Deviation from this is a sign that the model may not fit well. </a:t>
            </a:r>
          </a:p>
        </p:txBody>
      </p:sp>
      <p:pic>
        <p:nvPicPr>
          <p:cNvPr id="2" name="Picture 1">
            <a:extLst>
              <a:ext uri="{FF2B5EF4-FFF2-40B4-BE49-F238E27FC236}">
                <a16:creationId xmlns:a16="http://schemas.microsoft.com/office/drawing/2014/main" id="{91557D8D-E3A3-6144-9711-BD866E5C9051}"/>
              </a:ext>
            </a:extLst>
          </p:cNvPr>
          <p:cNvPicPr>
            <a:picLocks noChangeAspect="1"/>
          </p:cNvPicPr>
          <p:nvPr/>
        </p:nvPicPr>
        <p:blipFill>
          <a:blip r:embed="rId3"/>
          <a:stretch>
            <a:fillRect/>
          </a:stretch>
        </p:blipFill>
        <p:spPr>
          <a:xfrm>
            <a:off x="1942546" y="4038600"/>
            <a:ext cx="5080000" cy="2540000"/>
          </a:xfrm>
          <a:prstGeom prst="rect">
            <a:avLst/>
          </a:prstGeom>
        </p:spPr>
      </p:pic>
    </p:spTree>
    <p:extLst>
      <p:ext uri="{BB962C8B-B14F-4D97-AF65-F5344CB8AC3E}">
        <p14:creationId xmlns:p14="http://schemas.microsoft.com/office/powerpoint/2010/main" val="233501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D5285-0B74-8D44-9ABE-0477270B502B}"/>
              </a:ext>
            </a:extLst>
          </p:cNvPr>
          <p:cNvSpPr>
            <a:spLocks noGrp="1"/>
          </p:cNvSpPr>
          <p:nvPr>
            <p:ph type="title"/>
          </p:nvPr>
        </p:nvSpPr>
        <p:spPr/>
        <p:txBody>
          <a:bodyPr/>
          <a:lstStyle/>
          <a:p>
            <a:r>
              <a:rPr lang="en-US" dirty="0"/>
              <a:t>Analysis pathway</a:t>
            </a:r>
          </a:p>
        </p:txBody>
      </p:sp>
      <p:sp>
        <p:nvSpPr>
          <p:cNvPr id="3" name="Content Placeholder 2">
            <a:extLst>
              <a:ext uri="{FF2B5EF4-FFF2-40B4-BE49-F238E27FC236}">
                <a16:creationId xmlns:a16="http://schemas.microsoft.com/office/drawing/2014/main" id="{B2FC2770-D188-474B-B832-30E99226BB28}"/>
              </a:ext>
            </a:extLst>
          </p:cNvPr>
          <p:cNvSpPr>
            <a:spLocks noGrp="1"/>
          </p:cNvSpPr>
          <p:nvPr>
            <p:ph idx="1"/>
          </p:nvPr>
        </p:nvSpPr>
        <p:spPr/>
        <p:txBody>
          <a:bodyPr/>
          <a:lstStyle/>
          <a:p>
            <a:pPr marL="514350" indent="-514350">
              <a:buFont typeface="+mj-lt"/>
              <a:buAutoNum type="arabicPeriod"/>
            </a:pPr>
            <a:r>
              <a:rPr lang="en-US" dirty="0"/>
              <a:t>Explore data</a:t>
            </a:r>
          </a:p>
          <a:p>
            <a:pPr marL="514350" indent="-514350">
              <a:buFont typeface="+mj-lt"/>
              <a:buAutoNum type="arabicPeriod"/>
            </a:pPr>
            <a:r>
              <a:rPr lang="en-US" dirty="0"/>
              <a:t>Model development &amp; selection</a:t>
            </a:r>
          </a:p>
          <a:p>
            <a:pPr marL="914400" lvl="1" indent="-514350"/>
            <a:r>
              <a:rPr lang="en-US" sz="2400" dirty="0"/>
              <a:t>Univariate/multivariate</a:t>
            </a:r>
          </a:p>
          <a:p>
            <a:pPr marL="914400" lvl="1" indent="-514350"/>
            <a:r>
              <a:rPr lang="en-US" sz="2400" dirty="0"/>
              <a:t>Error distribution</a:t>
            </a:r>
          </a:p>
          <a:p>
            <a:pPr marL="914400" lvl="1" indent="-514350"/>
            <a:r>
              <a:rPr lang="en-US" sz="2400" dirty="0"/>
              <a:t>Random effects</a:t>
            </a:r>
          </a:p>
          <a:p>
            <a:pPr marL="914400" lvl="1" indent="-514350"/>
            <a:r>
              <a:rPr lang="en-US" sz="2400" dirty="0"/>
              <a:t>Interactions </a:t>
            </a:r>
          </a:p>
          <a:p>
            <a:pPr marL="514350" indent="-514350">
              <a:buFont typeface="+mj-lt"/>
              <a:buAutoNum type="arabicPeriod"/>
            </a:pPr>
            <a:r>
              <a:rPr lang="en-US" dirty="0"/>
              <a:t>Assess model fit </a:t>
            </a:r>
            <a:r>
              <a:rPr lang="en-US" sz="2000" dirty="0"/>
              <a:t>(go back to #1 if poor fit)</a:t>
            </a:r>
          </a:p>
          <a:p>
            <a:pPr marL="514350" indent="-514350">
              <a:buFont typeface="+mj-lt"/>
              <a:buAutoNum type="arabicPeriod"/>
            </a:pPr>
            <a:r>
              <a:rPr lang="en-US" dirty="0"/>
              <a:t>Interpret results</a:t>
            </a:r>
          </a:p>
        </p:txBody>
      </p:sp>
    </p:spTree>
    <p:extLst>
      <p:ext uri="{BB962C8B-B14F-4D97-AF65-F5344CB8AC3E}">
        <p14:creationId xmlns:p14="http://schemas.microsoft.com/office/powerpoint/2010/main" val="685402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667001"/>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4" y="205770"/>
            <a:ext cx="8965096" cy="1938992"/>
          </a:xfrm>
          <a:prstGeom prst="rect">
            <a:avLst/>
          </a:prstGeom>
        </p:spPr>
        <p:txBody>
          <a:bodyPr wrap="square">
            <a:spAutoFit/>
          </a:bodyPr>
          <a:lstStyle/>
          <a:p>
            <a:r>
              <a:rPr lang="en-US" b="1" dirty="0"/>
              <a:t>Index Plot</a:t>
            </a:r>
            <a:r>
              <a:rPr lang="en-US" dirty="0"/>
              <a:t> (lower left): This is a plot of the residuals versus the observation numbers. It can help to find patterns related to the way that the data has been ordered, which may provide insights into additional trends in the data that have not been accounted for in the model. Shouldn’t see any patterns. </a:t>
            </a:r>
          </a:p>
        </p:txBody>
      </p:sp>
    </p:spTree>
    <p:extLst>
      <p:ext uri="{BB962C8B-B14F-4D97-AF65-F5344CB8AC3E}">
        <p14:creationId xmlns:p14="http://schemas.microsoft.com/office/powerpoint/2010/main" val="513996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468139" cy="1938992"/>
          </a:xfrm>
          <a:prstGeom prst="rect">
            <a:avLst/>
          </a:prstGeom>
        </p:spPr>
        <p:txBody>
          <a:bodyPr wrap="square">
            <a:spAutoFit/>
          </a:bodyPr>
          <a:lstStyle/>
          <a:p>
            <a:r>
              <a:rPr lang="en-US" b="1" dirty="0"/>
              <a:t>Histogram</a:t>
            </a:r>
            <a:r>
              <a:rPr lang="en-US" dirty="0"/>
              <a:t> (lower right): This is a histogram of the residuals with an overlaid normal density curve with mean and standard deviation computed from the residuals. It provides an additional way to check the normality assumption. Should be centered around zero and symmetrical. </a:t>
            </a:r>
          </a:p>
        </p:txBody>
      </p:sp>
    </p:spTree>
    <p:extLst>
      <p:ext uri="{BB962C8B-B14F-4D97-AF65-F5344CB8AC3E}">
        <p14:creationId xmlns:p14="http://schemas.microsoft.com/office/powerpoint/2010/main" val="2603232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CA69D-75FA-1546-AF72-AEBDA064F877}"/>
              </a:ext>
            </a:extLst>
          </p:cNvPr>
          <p:cNvSpPr>
            <a:spLocks noGrp="1"/>
          </p:cNvSpPr>
          <p:nvPr>
            <p:ph type="title"/>
          </p:nvPr>
        </p:nvSpPr>
        <p:spPr>
          <a:xfrm>
            <a:off x="685800" y="231913"/>
            <a:ext cx="7772400" cy="1143000"/>
          </a:xfrm>
        </p:spPr>
        <p:txBody>
          <a:bodyPr/>
          <a:lstStyle/>
          <a:p>
            <a:r>
              <a:rPr lang="en-US" dirty="0"/>
              <a:t>What do I do if my model doesn’t fit well? </a:t>
            </a:r>
          </a:p>
        </p:txBody>
      </p:sp>
      <p:sp>
        <p:nvSpPr>
          <p:cNvPr id="3" name="Content Placeholder 2">
            <a:extLst>
              <a:ext uri="{FF2B5EF4-FFF2-40B4-BE49-F238E27FC236}">
                <a16:creationId xmlns:a16="http://schemas.microsoft.com/office/drawing/2014/main" id="{09BAC4B8-9ABB-AC43-9F4C-35436FD22BA1}"/>
              </a:ext>
            </a:extLst>
          </p:cNvPr>
          <p:cNvSpPr>
            <a:spLocks noGrp="1"/>
          </p:cNvSpPr>
          <p:nvPr>
            <p:ph idx="1"/>
          </p:nvPr>
        </p:nvSpPr>
        <p:spPr>
          <a:xfrm>
            <a:off x="685800" y="1550504"/>
            <a:ext cx="7772400" cy="5307496"/>
          </a:xfrm>
        </p:spPr>
        <p:txBody>
          <a:bodyPr/>
          <a:lstStyle/>
          <a:p>
            <a:r>
              <a:rPr lang="en-US" sz="2400" dirty="0"/>
              <a:t>Figure out why:</a:t>
            </a:r>
          </a:p>
          <a:p>
            <a:pPr lvl="1"/>
            <a:r>
              <a:rPr lang="en-US" sz="2400" dirty="0"/>
              <a:t>Normality problems (Residual plot, Q-Q plot, histogram)  - perhaps you are using the wrong error distribution. Run model with a more appropriate one, and see if it improves. </a:t>
            </a:r>
          </a:p>
          <a:p>
            <a:pPr lvl="1"/>
            <a:r>
              <a:rPr lang="en-US" sz="2400" dirty="0"/>
              <a:t>Linearity problems (residual plot, index plot) – Is there a temporal cycle or spatial pattern not included in the model? Add term or use different model. </a:t>
            </a:r>
          </a:p>
          <a:p>
            <a:pPr lvl="1"/>
            <a:r>
              <a:rPr lang="en-US" sz="2400" dirty="0"/>
              <a:t>Variance problems (residual plot, index plot) - consider a different error distribution. </a:t>
            </a:r>
          </a:p>
          <a:p>
            <a:pPr lvl="1"/>
            <a:r>
              <a:rPr lang="en-US" sz="2400" dirty="0"/>
              <a:t>Outliers – consider dropping points with high leverage and re-running.  </a:t>
            </a:r>
          </a:p>
        </p:txBody>
      </p:sp>
    </p:spTree>
    <p:extLst>
      <p:ext uri="{BB962C8B-B14F-4D97-AF65-F5344CB8AC3E}">
        <p14:creationId xmlns:p14="http://schemas.microsoft.com/office/powerpoint/2010/main" val="834006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4154407174"/>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81295" y="318285"/>
            <a:ext cx="2686718" cy="1200329"/>
          </a:xfrm>
          <a:prstGeom prst="rect">
            <a:avLst/>
          </a:prstGeom>
          <a:noFill/>
        </p:spPr>
        <p:txBody>
          <a:bodyPr wrap="square" rtlCol="0">
            <a:spAutoFit/>
          </a:bodyPr>
          <a:lstStyle/>
          <a:p>
            <a:r>
              <a:rPr lang="en-US" b="1" dirty="0"/>
              <a:t>Step 4: Interpreting results</a:t>
            </a:r>
          </a:p>
        </p:txBody>
      </p:sp>
    </p:spTree>
    <p:extLst>
      <p:ext uri="{BB962C8B-B14F-4D97-AF65-F5344CB8AC3E}">
        <p14:creationId xmlns:p14="http://schemas.microsoft.com/office/powerpoint/2010/main" val="1430241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88AED-977A-7844-9598-150613F23354}"/>
              </a:ext>
            </a:extLst>
          </p:cNvPr>
          <p:cNvSpPr>
            <a:spLocks noGrp="1"/>
          </p:cNvSpPr>
          <p:nvPr>
            <p:ph type="title"/>
          </p:nvPr>
        </p:nvSpPr>
        <p:spPr/>
        <p:txBody>
          <a:bodyPr/>
          <a:lstStyle/>
          <a:p>
            <a:r>
              <a:rPr lang="en-US" dirty="0"/>
              <a:t>1. Explore data</a:t>
            </a:r>
          </a:p>
        </p:txBody>
      </p:sp>
      <p:sp>
        <p:nvSpPr>
          <p:cNvPr id="3" name="Content Placeholder 2">
            <a:extLst>
              <a:ext uri="{FF2B5EF4-FFF2-40B4-BE49-F238E27FC236}">
                <a16:creationId xmlns:a16="http://schemas.microsoft.com/office/drawing/2014/main" id="{F0114D7B-611A-B74A-A64E-36CDA77E5B09}"/>
              </a:ext>
            </a:extLst>
          </p:cNvPr>
          <p:cNvSpPr>
            <a:spLocks noGrp="1"/>
          </p:cNvSpPr>
          <p:nvPr>
            <p:ph idx="1"/>
          </p:nvPr>
        </p:nvSpPr>
        <p:spPr/>
        <p:txBody>
          <a:bodyPr/>
          <a:lstStyle/>
          <a:p>
            <a:r>
              <a:rPr lang="en-US" dirty="0"/>
              <a:t>Remember, the goal is to know your dataset inside &amp; out. </a:t>
            </a:r>
          </a:p>
          <a:p>
            <a:r>
              <a:rPr lang="en-US" dirty="0"/>
              <a:t>If you decide to use a different subset of data, then you need to repeat this process</a:t>
            </a:r>
          </a:p>
          <a:p>
            <a:r>
              <a:rPr lang="en-US" dirty="0"/>
              <a:t>Summarize your findings at the end of your data exploration portion of the script. </a:t>
            </a:r>
          </a:p>
        </p:txBody>
      </p:sp>
    </p:spTree>
    <p:extLst>
      <p:ext uri="{BB962C8B-B14F-4D97-AF65-F5344CB8AC3E}">
        <p14:creationId xmlns:p14="http://schemas.microsoft.com/office/powerpoint/2010/main" val="1161601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7D5606-C3FA-F641-8415-5B3F4150250B}"/>
              </a:ext>
            </a:extLst>
          </p:cNvPr>
          <p:cNvSpPr txBox="1"/>
          <p:nvPr/>
        </p:nvSpPr>
        <p:spPr>
          <a:xfrm>
            <a:off x="3535753" y="2335237"/>
            <a:ext cx="1786597" cy="830997"/>
          </a:xfrm>
          <a:prstGeom prst="rect">
            <a:avLst/>
          </a:prstGeom>
          <a:noFill/>
        </p:spPr>
        <p:txBody>
          <a:bodyPr wrap="square" rtlCol="0">
            <a:spAutoFit/>
          </a:bodyPr>
          <a:lstStyle/>
          <a:p>
            <a:pPr algn="ctr"/>
            <a:r>
              <a:rPr lang="en-US" dirty="0"/>
              <a:t>Data exploration</a:t>
            </a:r>
          </a:p>
        </p:txBody>
      </p:sp>
      <p:sp>
        <p:nvSpPr>
          <p:cNvPr id="5" name="Rectangle 4">
            <a:extLst>
              <a:ext uri="{FF2B5EF4-FFF2-40B4-BE49-F238E27FC236}">
                <a16:creationId xmlns:a16="http://schemas.microsoft.com/office/drawing/2014/main" id="{11E77D2B-AC4D-304F-9957-550564D0C707}"/>
              </a:ext>
            </a:extLst>
          </p:cNvPr>
          <p:cNvSpPr/>
          <p:nvPr/>
        </p:nvSpPr>
        <p:spPr bwMode="auto">
          <a:xfrm>
            <a:off x="1012876" y="2489301"/>
            <a:ext cx="1786596" cy="53457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multivariate</a:t>
            </a:r>
          </a:p>
        </p:txBody>
      </p:sp>
      <p:sp>
        <p:nvSpPr>
          <p:cNvPr id="7" name="Rectangle 6">
            <a:extLst>
              <a:ext uri="{FF2B5EF4-FFF2-40B4-BE49-F238E27FC236}">
                <a16:creationId xmlns:a16="http://schemas.microsoft.com/office/drawing/2014/main" id="{280F091A-E846-3B48-942E-4AC0549485E1}"/>
              </a:ext>
            </a:extLst>
          </p:cNvPr>
          <p:cNvSpPr/>
          <p:nvPr/>
        </p:nvSpPr>
        <p:spPr bwMode="auto">
          <a:xfrm>
            <a:off x="6231988" y="2533545"/>
            <a:ext cx="1575579" cy="422031"/>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lang="en-US" dirty="0"/>
              <a:t>Univariate</a:t>
            </a:r>
            <a:endPar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endParaRPr>
          </a:p>
        </p:txBody>
      </p:sp>
      <p:cxnSp>
        <p:nvCxnSpPr>
          <p:cNvPr id="3" name="Straight Arrow Connector 2">
            <a:extLst>
              <a:ext uri="{FF2B5EF4-FFF2-40B4-BE49-F238E27FC236}">
                <a16:creationId xmlns:a16="http://schemas.microsoft.com/office/drawing/2014/main" id="{F590DE28-F475-9D41-B942-E791E10DC9D2}"/>
              </a:ext>
            </a:extLst>
          </p:cNvPr>
          <p:cNvCxnSpPr>
            <a:cxnSpLocks/>
            <a:stCxn id="4" idx="3"/>
            <a:endCxn id="7" idx="1"/>
          </p:cNvCxnSpPr>
          <p:nvPr/>
        </p:nvCxnSpPr>
        <p:spPr bwMode="auto">
          <a:xfrm flipV="1">
            <a:off x="5322350" y="2744561"/>
            <a:ext cx="909638" cy="617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0" name="Straight Arrow Connector 9">
            <a:extLst>
              <a:ext uri="{FF2B5EF4-FFF2-40B4-BE49-F238E27FC236}">
                <a16:creationId xmlns:a16="http://schemas.microsoft.com/office/drawing/2014/main" id="{261C61FC-B73A-2140-A591-56D0029F87C8}"/>
              </a:ext>
            </a:extLst>
          </p:cNvPr>
          <p:cNvCxnSpPr>
            <a:cxnSpLocks/>
            <a:stCxn id="4" idx="1"/>
            <a:endCxn id="5" idx="3"/>
          </p:cNvCxnSpPr>
          <p:nvPr/>
        </p:nvCxnSpPr>
        <p:spPr bwMode="auto">
          <a:xfrm flipH="1">
            <a:off x="2799472" y="2750736"/>
            <a:ext cx="736281" cy="585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3" name="TextBox 12">
            <a:extLst>
              <a:ext uri="{FF2B5EF4-FFF2-40B4-BE49-F238E27FC236}">
                <a16:creationId xmlns:a16="http://schemas.microsoft.com/office/drawing/2014/main" id="{D96972D0-5C6B-C949-945E-2F75C4C9AE25}"/>
              </a:ext>
            </a:extLst>
          </p:cNvPr>
          <p:cNvSpPr txBox="1"/>
          <p:nvPr/>
        </p:nvSpPr>
        <p:spPr>
          <a:xfrm>
            <a:off x="6058631" y="3023874"/>
            <a:ext cx="2805150" cy="369332"/>
          </a:xfrm>
          <a:prstGeom prst="rect">
            <a:avLst/>
          </a:prstGeom>
          <a:noFill/>
        </p:spPr>
        <p:txBody>
          <a:bodyPr wrap="square" rtlCol="0">
            <a:spAutoFit/>
          </a:bodyPr>
          <a:lstStyle/>
          <a:p>
            <a:r>
              <a:rPr lang="en-US" sz="1800" dirty="0"/>
              <a:t>Single response variable</a:t>
            </a:r>
          </a:p>
        </p:txBody>
      </p:sp>
      <p:sp>
        <p:nvSpPr>
          <p:cNvPr id="14" name="TextBox 13">
            <a:extLst>
              <a:ext uri="{FF2B5EF4-FFF2-40B4-BE49-F238E27FC236}">
                <a16:creationId xmlns:a16="http://schemas.microsoft.com/office/drawing/2014/main" id="{AECFFD1E-3CD7-8649-8DEB-D0AB50C3E46C}"/>
              </a:ext>
            </a:extLst>
          </p:cNvPr>
          <p:cNvSpPr txBox="1"/>
          <p:nvPr/>
        </p:nvSpPr>
        <p:spPr>
          <a:xfrm>
            <a:off x="474103" y="3023874"/>
            <a:ext cx="3032154" cy="369332"/>
          </a:xfrm>
          <a:prstGeom prst="rect">
            <a:avLst/>
          </a:prstGeom>
          <a:noFill/>
        </p:spPr>
        <p:txBody>
          <a:bodyPr wrap="square" rtlCol="0">
            <a:spAutoFit/>
          </a:bodyPr>
          <a:lstStyle/>
          <a:p>
            <a:r>
              <a:rPr lang="en-US" sz="1800" dirty="0"/>
              <a:t>Multiple response variables</a:t>
            </a:r>
          </a:p>
        </p:txBody>
      </p:sp>
      <p:sp>
        <p:nvSpPr>
          <p:cNvPr id="15" name="TextBox 14">
            <a:extLst>
              <a:ext uri="{FF2B5EF4-FFF2-40B4-BE49-F238E27FC236}">
                <a16:creationId xmlns:a16="http://schemas.microsoft.com/office/drawing/2014/main" id="{BACF36C5-07E0-B245-89CC-43013C45C845}"/>
              </a:ext>
            </a:extLst>
          </p:cNvPr>
          <p:cNvSpPr txBox="1"/>
          <p:nvPr/>
        </p:nvSpPr>
        <p:spPr>
          <a:xfrm>
            <a:off x="576944" y="1054593"/>
            <a:ext cx="7990111" cy="830997"/>
          </a:xfrm>
          <a:prstGeom prst="rect">
            <a:avLst/>
          </a:prstGeom>
          <a:noFill/>
        </p:spPr>
        <p:txBody>
          <a:bodyPr wrap="square" rtlCol="0">
            <a:spAutoFit/>
          </a:bodyPr>
          <a:lstStyle/>
          <a:p>
            <a:r>
              <a:rPr lang="en-US" dirty="0"/>
              <a:t>2.1: Decide whether univariate, multivariate, or something else</a:t>
            </a:r>
          </a:p>
        </p:txBody>
      </p:sp>
      <p:sp>
        <p:nvSpPr>
          <p:cNvPr id="16" name="TextBox 15">
            <a:extLst>
              <a:ext uri="{FF2B5EF4-FFF2-40B4-BE49-F238E27FC236}">
                <a16:creationId xmlns:a16="http://schemas.microsoft.com/office/drawing/2014/main" id="{85597B81-D71C-D04A-AFE6-631F1E72F9C5}"/>
              </a:ext>
            </a:extLst>
          </p:cNvPr>
          <p:cNvSpPr txBox="1"/>
          <p:nvPr/>
        </p:nvSpPr>
        <p:spPr>
          <a:xfrm>
            <a:off x="1383632" y="169946"/>
            <a:ext cx="5686172" cy="461665"/>
          </a:xfrm>
          <a:prstGeom prst="rect">
            <a:avLst/>
          </a:prstGeom>
          <a:noFill/>
        </p:spPr>
        <p:txBody>
          <a:bodyPr wrap="none" rtlCol="0">
            <a:spAutoFit/>
          </a:bodyPr>
          <a:lstStyle/>
          <a:p>
            <a:r>
              <a:rPr lang="en-US" b="1" dirty="0"/>
              <a:t>2. Model. Development and Selection </a:t>
            </a:r>
          </a:p>
        </p:txBody>
      </p:sp>
      <p:sp>
        <p:nvSpPr>
          <p:cNvPr id="17" name="TextBox 16">
            <a:extLst>
              <a:ext uri="{FF2B5EF4-FFF2-40B4-BE49-F238E27FC236}">
                <a16:creationId xmlns:a16="http://schemas.microsoft.com/office/drawing/2014/main" id="{F8C4DFC4-24DD-2748-9C33-62EBEE5BDB9B}"/>
              </a:ext>
            </a:extLst>
          </p:cNvPr>
          <p:cNvSpPr txBox="1"/>
          <p:nvPr/>
        </p:nvSpPr>
        <p:spPr>
          <a:xfrm>
            <a:off x="324853" y="4547937"/>
            <a:ext cx="8410073" cy="830997"/>
          </a:xfrm>
          <a:prstGeom prst="rect">
            <a:avLst/>
          </a:prstGeom>
          <a:noFill/>
        </p:spPr>
        <p:txBody>
          <a:bodyPr wrap="square" rtlCol="0">
            <a:spAutoFit/>
          </a:bodyPr>
          <a:lstStyle/>
          <a:p>
            <a:r>
              <a:rPr lang="en-US" dirty="0"/>
              <a:t>Other options: time series, non-linear models, mark-recapture, distance sampling, path analysis etc. </a:t>
            </a:r>
          </a:p>
        </p:txBody>
      </p:sp>
    </p:spTree>
    <p:extLst>
      <p:ext uri="{BB962C8B-B14F-4D97-AF65-F5344CB8AC3E}">
        <p14:creationId xmlns:p14="http://schemas.microsoft.com/office/powerpoint/2010/main" val="2828478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88ED61-1D2F-1C43-95AD-4FA753B94A1D}"/>
              </a:ext>
            </a:extLst>
          </p:cNvPr>
          <p:cNvSpPr txBox="1"/>
          <p:nvPr/>
        </p:nvSpPr>
        <p:spPr>
          <a:xfrm>
            <a:off x="3502855" y="307777"/>
            <a:ext cx="1760418" cy="461665"/>
          </a:xfrm>
          <a:prstGeom prst="rect">
            <a:avLst/>
          </a:prstGeom>
          <a:ln/>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Multivariate</a:t>
            </a:r>
          </a:p>
        </p:txBody>
      </p:sp>
      <p:sp>
        <p:nvSpPr>
          <p:cNvPr id="3" name="TextBox 2">
            <a:extLst>
              <a:ext uri="{FF2B5EF4-FFF2-40B4-BE49-F238E27FC236}">
                <a16:creationId xmlns:a16="http://schemas.microsoft.com/office/drawing/2014/main" id="{A9815736-BD4C-5B4A-9FD5-F1C59010B75E}"/>
              </a:ext>
            </a:extLst>
          </p:cNvPr>
          <p:cNvSpPr txBox="1"/>
          <p:nvPr/>
        </p:nvSpPr>
        <p:spPr>
          <a:xfrm>
            <a:off x="548640" y="1573350"/>
            <a:ext cx="2182842"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View data only</a:t>
            </a:r>
          </a:p>
        </p:txBody>
      </p:sp>
      <p:sp>
        <p:nvSpPr>
          <p:cNvPr id="4" name="TextBox 3">
            <a:extLst>
              <a:ext uri="{FF2B5EF4-FFF2-40B4-BE49-F238E27FC236}">
                <a16:creationId xmlns:a16="http://schemas.microsoft.com/office/drawing/2014/main" id="{80F2B3C6-61F5-DE4D-976A-BE0900F83B4A}"/>
              </a:ext>
            </a:extLst>
          </p:cNvPr>
          <p:cNvSpPr txBox="1"/>
          <p:nvPr/>
        </p:nvSpPr>
        <p:spPr>
          <a:xfrm>
            <a:off x="870459" y="2699102"/>
            <a:ext cx="1539204"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ordination</a:t>
            </a:r>
          </a:p>
        </p:txBody>
      </p:sp>
      <p:sp>
        <p:nvSpPr>
          <p:cNvPr id="5" name="TextBox 4">
            <a:extLst>
              <a:ext uri="{FF2B5EF4-FFF2-40B4-BE49-F238E27FC236}">
                <a16:creationId xmlns:a16="http://schemas.microsoft.com/office/drawing/2014/main" id="{0A47C353-1860-0641-AE34-4F6348EA1B61}"/>
              </a:ext>
            </a:extLst>
          </p:cNvPr>
          <p:cNvSpPr txBox="1"/>
          <p:nvPr/>
        </p:nvSpPr>
        <p:spPr>
          <a:xfrm>
            <a:off x="5586612" y="1020538"/>
            <a:ext cx="2686929"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Analyze data for differences</a:t>
            </a:r>
          </a:p>
        </p:txBody>
      </p:sp>
      <p:sp>
        <p:nvSpPr>
          <p:cNvPr id="6" name="TextBox 5">
            <a:extLst>
              <a:ext uri="{FF2B5EF4-FFF2-40B4-BE49-F238E27FC236}">
                <a16:creationId xmlns:a16="http://schemas.microsoft.com/office/drawing/2014/main" id="{764FD44C-EFBC-634B-9B97-A5EDAA10FBE5}"/>
              </a:ext>
            </a:extLst>
          </p:cNvPr>
          <p:cNvSpPr txBox="1"/>
          <p:nvPr/>
        </p:nvSpPr>
        <p:spPr>
          <a:xfrm>
            <a:off x="4229080" y="2514893"/>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 explanatory variables</a:t>
            </a:r>
          </a:p>
        </p:txBody>
      </p:sp>
      <p:sp>
        <p:nvSpPr>
          <p:cNvPr id="7" name="TextBox 6">
            <a:extLst>
              <a:ext uri="{FF2B5EF4-FFF2-40B4-BE49-F238E27FC236}">
                <a16:creationId xmlns:a16="http://schemas.microsoft.com/office/drawing/2014/main" id="{5105E3F1-0253-EF4F-B373-D51A12E00F82}"/>
              </a:ext>
            </a:extLst>
          </p:cNvPr>
          <p:cNvSpPr txBox="1"/>
          <p:nvPr/>
        </p:nvSpPr>
        <p:spPr>
          <a:xfrm>
            <a:off x="6712027" y="2486758"/>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Without explanatory variables</a:t>
            </a:r>
          </a:p>
        </p:txBody>
      </p:sp>
      <p:cxnSp>
        <p:nvCxnSpPr>
          <p:cNvPr id="9" name="Straight Arrow Connector 8">
            <a:extLst>
              <a:ext uri="{FF2B5EF4-FFF2-40B4-BE49-F238E27FC236}">
                <a16:creationId xmlns:a16="http://schemas.microsoft.com/office/drawing/2014/main" id="{E76641FF-82F4-1C4D-A461-96483FC9046B}"/>
              </a:ext>
            </a:extLst>
          </p:cNvPr>
          <p:cNvCxnSpPr>
            <a:cxnSpLocks/>
            <a:stCxn id="3" idx="2"/>
            <a:endCxn id="4" idx="0"/>
          </p:cNvCxnSpPr>
          <p:nvPr/>
        </p:nvCxnSpPr>
        <p:spPr bwMode="auto">
          <a:xfrm>
            <a:off x="1640061" y="2035015"/>
            <a:ext cx="0" cy="66408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id="{66A8D677-A408-ED48-BFE1-7C5A11BAFC8C}"/>
              </a:ext>
            </a:extLst>
          </p:cNvPr>
          <p:cNvCxnSpPr>
            <a:cxnSpLocks/>
            <a:stCxn id="5" idx="2"/>
            <a:endCxn id="7" idx="0"/>
          </p:cNvCxnSpPr>
          <p:nvPr/>
        </p:nvCxnSpPr>
        <p:spPr bwMode="auto">
          <a:xfrm>
            <a:off x="6930077" y="1851535"/>
            <a:ext cx="837027" cy="63522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5" name="Straight Arrow Connector 14">
            <a:extLst>
              <a:ext uri="{FF2B5EF4-FFF2-40B4-BE49-F238E27FC236}">
                <a16:creationId xmlns:a16="http://schemas.microsoft.com/office/drawing/2014/main" id="{BE8DAD15-406A-7440-AF6E-F1FCC3B89562}"/>
              </a:ext>
            </a:extLst>
          </p:cNvPr>
          <p:cNvCxnSpPr>
            <a:cxnSpLocks/>
            <a:stCxn id="5" idx="2"/>
            <a:endCxn id="6" idx="0"/>
          </p:cNvCxnSpPr>
          <p:nvPr/>
        </p:nvCxnSpPr>
        <p:spPr bwMode="auto">
          <a:xfrm flipH="1">
            <a:off x="5284157" y="1851535"/>
            <a:ext cx="1645920" cy="66335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1" name="TextBox 20">
            <a:extLst>
              <a:ext uri="{FF2B5EF4-FFF2-40B4-BE49-F238E27FC236}">
                <a16:creationId xmlns:a16="http://schemas.microsoft.com/office/drawing/2014/main" id="{DFCE8827-BB32-854F-8C8E-BE2E791FAC7F}"/>
              </a:ext>
            </a:extLst>
          </p:cNvPr>
          <p:cNvSpPr txBox="1"/>
          <p:nvPr/>
        </p:nvSpPr>
        <p:spPr>
          <a:xfrm>
            <a:off x="2947182" y="3890353"/>
            <a:ext cx="3341077" cy="1323439"/>
          </a:xfrm>
          <a:prstGeom prst="rect">
            <a:avLst/>
          </a:prstGeom>
          <a:noFill/>
        </p:spPr>
        <p:txBody>
          <a:bodyPr wrap="square" rtlCol="0">
            <a:spAutoFit/>
          </a:bodyPr>
          <a:lstStyle/>
          <a:p>
            <a:r>
              <a:rPr lang="en-US" sz="2000" dirty="0"/>
              <a:t>Redundancy Analysis (RDA)</a:t>
            </a:r>
          </a:p>
          <a:p>
            <a:r>
              <a:rPr lang="en-US" sz="2000" dirty="0"/>
              <a:t>Canonical Correspondence Analysis (CCA)</a:t>
            </a:r>
          </a:p>
        </p:txBody>
      </p:sp>
      <p:sp>
        <p:nvSpPr>
          <p:cNvPr id="22" name="TextBox 21">
            <a:extLst>
              <a:ext uri="{FF2B5EF4-FFF2-40B4-BE49-F238E27FC236}">
                <a16:creationId xmlns:a16="http://schemas.microsoft.com/office/drawing/2014/main" id="{7AD07C8B-5078-EB4A-A660-DE6DC039FDE7}"/>
              </a:ext>
            </a:extLst>
          </p:cNvPr>
          <p:cNvSpPr txBox="1"/>
          <p:nvPr/>
        </p:nvSpPr>
        <p:spPr>
          <a:xfrm>
            <a:off x="6470530" y="4083136"/>
            <a:ext cx="2708030" cy="1754326"/>
          </a:xfrm>
          <a:prstGeom prst="rect">
            <a:avLst/>
          </a:prstGeom>
          <a:noFill/>
        </p:spPr>
        <p:txBody>
          <a:bodyPr wrap="square" rtlCol="0">
            <a:spAutoFit/>
          </a:bodyPr>
          <a:lstStyle/>
          <a:p>
            <a:r>
              <a:rPr lang="en-US" sz="1800" dirty="0"/>
              <a:t>Principal Coordinates Analysis (PCA)</a:t>
            </a:r>
          </a:p>
          <a:p>
            <a:r>
              <a:rPr lang="en-US" sz="1800" dirty="0"/>
              <a:t>Discriminant Analysis</a:t>
            </a:r>
          </a:p>
          <a:p>
            <a:r>
              <a:rPr lang="en-US" sz="1800" dirty="0"/>
              <a:t>Non-metric multidimensional scaling (NMDS)</a:t>
            </a:r>
          </a:p>
        </p:txBody>
      </p:sp>
      <p:sp>
        <p:nvSpPr>
          <p:cNvPr id="23" name="TextBox 22">
            <a:extLst>
              <a:ext uri="{FF2B5EF4-FFF2-40B4-BE49-F238E27FC236}">
                <a16:creationId xmlns:a16="http://schemas.microsoft.com/office/drawing/2014/main" id="{09417109-0587-834F-9CD8-B257DC3C474C}"/>
              </a:ext>
            </a:extLst>
          </p:cNvPr>
          <p:cNvSpPr txBox="1"/>
          <p:nvPr/>
        </p:nvSpPr>
        <p:spPr>
          <a:xfrm>
            <a:off x="0" y="5268350"/>
            <a:ext cx="4229080" cy="1569660"/>
          </a:xfrm>
          <a:prstGeom prst="rect">
            <a:avLst/>
          </a:prstGeom>
          <a:noFill/>
        </p:spPr>
        <p:txBody>
          <a:bodyPr wrap="square" rtlCol="0">
            <a:spAutoFit/>
          </a:bodyPr>
          <a:lstStyle/>
          <a:p>
            <a:r>
              <a:rPr lang="en-US" b="1" dirty="0"/>
              <a:t>Packages (statistical tests):</a:t>
            </a:r>
          </a:p>
          <a:p>
            <a:r>
              <a:rPr lang="en-US" i="1" dirty="0"/>
              <a:t>vegan</a:t>
            </a:r>
            <a:r>
              <a:rPr lang="en-US" dirty="0"/>
              <a:t> (</a:t>
            </a:r>
            <a:r>
              <a:rPr lang="en-US" dirty="0" err="1"/>
              <a:t>adonis</a:t>
            </a:r>
            <a:r>
              <a:rPr lang="en-US" dirty="0"/>
              <a:t>, </a:t>
            </a:r>
            <a:r>
              <a:rPr lang="en-US" dirty="0" err="1"/>
              <a:t>anosim</a:t>
            </a:r>
            <a:r>
              <a:rPr lang="en-US" dirty="0"/>
              <a:t>)</a:t>
            </a:r>
          </a:p>
          <a:p>
            <a:r>
              <a:rPr lang="en-US" i="1" dirty="0" err="1"/>
              <a:t>mvabund</a:t>
            </a:r>
            <a:r>
              <a:rPr lang="en-US" dirty="0"/>
              <a:t> (</a:t>
            </a:r>
            <a:r>
              <a:rPr lang="en-US" dirty="0" err="1"/>
              <a:t>manyglm</a:t>
            </a:r>
            <a:r>
              <a:rPr lang="en-US" dirty="0"/>
              <a:t>)</a:t>
            </a:r>
          </a:p>
          <a:p>
            <a:r>
              <a:rPr lang="en-US" i="1" dirty="0" err="1"/>
              <a:t>rrpp</a:t>
            </a:r>
            <a:r>
              <a:rPr lang="en-US" dirty="0"/>
              <a:t> (</a:t>
            </a:r>
            <a:r>
              <a:rPr lang="en-US" dirty="0" err="1"/>
              <a:t>anova.lm.rrpp</a:t>
            </a:r>
            <a:r>
              <a:rPr lang="en-US" dirty="0"/>
              <a:t>)</a:t>
            </a:r>
          </a:p>
        </p:txBody>
      </p:sp>
      <p:cxnSp>
        <p:nvCxnSpPr>
          <p:cNvPr id="25" name="Straight Arrow Connector 24">
            <a:extLst>
              <a:ext uri="{FF2B5EF4-FFF2-40B4-BE49-F238E27FC236}">
                <a16:creationId xmlns:a16="http://schemas.microsoft.com/office/drawing/2014/main" id="{08D68221-30DE-A940-8819-542CDFF1AEB0}"/>
              </a:ext>
            </a:extLst>
          </p:cNvPr>
          <p:cNvCxnSpPr>
            <a:cxnSpLocks/>
            <a:stCxn id="6" idx="2"/>
            <a:endCxn id="21" idx="0"/>
          </p:cNvCxnSpPr>
          <p:nvPr/>
        </p:nvCxnSpPr>
        <p:spPr bwMode="auto">
          <a:xfrm flipH="1">
            <a:off x="4617721" y="3715222"/>
            <a:ext cx="666436" cy="17513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D0CAB1D9-FF44-D948-98BF-EC224D3914BD}"/>
              </a:ext>
            </a:extLst>
          </p:cNvPr>
          <p:cNvCxnSpPr>
            <a:cxnSpLocks/>
            <a:stCxn id="7" idx="2"/>
            <a:endCxn id="22" idx="0"/>
          </p:cNvCxnSpPr>
          <p:nvPr/>
        </p:nvCxnSpPr>
        <p:spPr bwMode="auto">
          <a:xfrm>
            <a:off x="7767104" y="3687087"/>
            <a:ext cx="57441" cy="39604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09412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3144C4-367A-B343-BCAD-141DD15739BE}"/>
              </a:ext>
            </a:extLst>
          </p:cNvPr>
          <p:cNvSpPr/>
          <p:nvPr/>
        </p:nvSpPr>
        <p:spPr>
          <a:xfrm>
            <a:off x="650631" y="1536174"/>
            <a:ext cx="7702061" cy="3785652"/>
          </a:xfrm>
          <a:prstGeom prst="rect">
            <a:avLst/>
          </a:prstGeom>
        </p:spPr>
        <p:txBody>
          <a:bodyPr wrap="square">
            <a:spAutoFit/>
          </a:bodyPr>
          <a:lstStyle/>
          <a:p>
            <a:pPr marL="342900" indent="-342900">
              <a:buFont typeface="Arial" panose="020B0604020202020204" pitchFamily="34" charset="0"/>
              <a:buChar char="•"/>
            </a:pPr>
            <a:r>
              <a:rPr lang="en-US" dirty="0"/>
              <a:t>Species</a:t>
            </a:r>
          </a:p>
          <a:p>
            <a:pPr marL="800100" lvl="1" indent="-342900">
              <a:buFont typeface="Arial" panose="020B0604020202020204" pitchFamily="34" charset="0"/>
              <a:buChar char="•"/>
            </a:pPr>
            <a:r>
              <a:rPr lang="en-US" dirty="0"/>
              <a:t>Presence/absence, ordinal, count, biomass, percentage cover </a:t>
            </a:r>
          </a:p>
          <a:p>
            <a:pPr marL="342900" indent="-342900">
              <a:buFont typeface="Arial" panose="020B0604020202020204" pitchFamily="34" charset="0"/>
              <a:buChar char="•"/>
            </a:pPr>
            <a:r>
              <a:rPr lang="en-US" dirty="0"/>
              <a:t>Environmental</a:t>
            </a:r>
          </a:p>
          <a:p>
            <a:pPr marL="800100" lvl="1" indent="-342900">
              <a:buFont typeface="Arial" panose="020B0604020202020204" pitchFamily="34" charset="0"/>
              <a:buChar char="•"/>
            </a:pPr>
            <a:r>
              <a:rPr lang="en-US" dirty="0"/>
              <a:t>Soil, geological, oceanographic, climate </a:t>
            </a:r>
          </a:p>
          <a:p>
            <a:pPr marL="342900" indent="-342900">
              <a:buFont typeface="Arial" panose="020B0604020202020204" pitchFamily="34" charset="0"/>
              <a:buChar char="•"/>
            </a:pPr>
            <a:r>
              <a:rPr lang="en-US" dirty="0"/>
              <a:t>Morphological/Traits</a:t>
            </a:r>
          </a:p>
          <a:p>
            <a:pPr marL="800100" lvl="1" indent="-342900">
              <a:buFont typeface="Arial" panose="020B0604020202020204" pitchFamily="34" charset="0"/>
              <a:buChar char="•"/>
            </a:pPr>
            <a:r>
              <a:rPr lang="en-US" dirty="0"/>
              <a:t>Size or shape measurements, life history traits, sex, etc. </a:t>
            </a:r>
          </a:p>
          <a:p>
            <a:pPr marL="342900" indent="-342900">
              <a:buFont typeface="Arial" panose="020B0604020202020204" pitchFamily="34" charset="0"/>
              <a:buChar char="•"/>
            </a:pPr>
            <a:r>
              <a:rPr lang="en-US" dirty="0"/>
              <a:t>Survey/Questionnaire</a:t>
            </a:r>
          </a:p>
          <a:p>
            <a:pPr marL="800100" lvl="1" indent="-342900">
              <a:buFont typeface="Arial" panose="020B0604020202020204" pitchFamily="34" charset="0"/>
              <a:buChar char="•"/>
            </a:pPr>
            <a:r>
              <a:rPr lang="en-US" dirty="0"/>
              <a:t>Nominal, ordinal, measurements</a:t>
            </a:r>
          </a:p>
        </p:txBody>
      </p:sp>
      <p:sp>
        <p:nvSpPr>
          <p:cNvPr id="3" name="TextBox 2">
            <a:extLst>
              <a:ext uri="{FF2B5EF4-FFF2-40B4-BE49-F238E27FC236}">
                <a16:creationId xmlns:a16="http://schemas.microsoft.com/office/drawing/2014/main" id="{13CEE43E-DEFB-E64E-942C-E1C31A74D353}"/>
              </a:ext>
            </a:extLst>
          </p:cNvPr>
          <p:cNvSpPr txBox="1"/>
          <p:nvPr/>
        </p:nvSpPr>
        <p:spPr>
          <a:xfrm>
            <a:off x="3006968" y="439616"/>
            <a:ext cx="2518638" cy="646331"/>
          </a:xfrm>
          <a:prstGeom prst="rect">
            <a:avLst/>
          </a:prstGeom>
          <a:noFill/>
        </p:spPr>
        <p:txBody>
          <a:bodyPr wrap="none" rtlCol="0">
            <a:spAutoFit/>
          </a:bodyPr>
          <a:lstStyle/>
          <a:p>
            <a:r>
              <a:rPr lang="en-US" sz="3600" dirty="0"/>
              <a:t>Data types </a:t>
            </a:r>
          </a:p>
        </p:txBody>
      </p:sp>
    </p:spTree>
    <p:extLst>
      <p:ext uri="{BB962C8B-B14F-4D97-AF65-F5344CB8AC3E}">
        <p14:creationId xmlns:p14="http://schemas.microsoft.com/office/powerpoint/2010/main" val="1566119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779149-3952-8F45-8C28-85BF4899FD0E}"/>
              </a:ext>
            </a:extLst>
          </p:cNvPr>
          <p:cNvSpPr/>
          <p:nvPr/>
        </p:nvSpPr>
        <p:spPr>
          <a:xfrm>
            <a:off x="263770" y="2679229"/>
            <a:ext cx="8546122" cy="1569660"/>
          </a:xfrm>
          <a:prstGeom prst="rect">
            <a:avLst/>
          </a:prstGeom>
        </p:spPr>
        <p:txBody>
          <a:bodyPr wrap="square">
            <a:spAutoFit/>
          </a:bodyPr>
          <a:lstStyle/>
          <a:p>
            <a:r>
              <a:rPr lang="en-US" dirty="0">
                <a:solidFill>
                  <a:srgbClr val="111111"/>
                </a:solidFill>
                <a:latin typeface="Roboto"/>
              </a:rPr>
              <a:t>All ordination methods are based on similarity distance matrix constructed on your data, using different methods (such as Euclidean, Bray-Curtis (=Sorensen), Jaccard etc.) to calculate the distance between samples. </a:t>
            </a:r>
            <a:endParaRPr lang="en-US" dirty="0"/>
          </a:p>
        </p:txBody>
      </p:sp>
    </p:spTree>
    <p:extLst>
      <p:ext uri="{BB962C8B-B14F-4D97-AF65-F5344CB8AC3E}">
        <p14:creationId xmlns:p14="http://schemas.microsoft.com/office/powerpoint/2010/main" val="1892522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F7B178-835E-BD4F-BFD1-5877DCFD6533}"/>
              </a:ext>
            </a:extLst>
          </p:cNvPr>
          <p:cNvPicPr>
            <a:picLocks noChangeAspect="1"/>
          </p:cNvPicPr>
          <p:nvPr/>
        </p:nvPicPr>
        <p:blipFill>
          <a:blip r:embed="rId3"/>
          <a:stretch>
            <a:fillRect/>
          </a:stretch>
        </p:blipFill>
        <p:spPr>
          <a:xfrm>
            <a:off x="0" y="941754"/>
            <a:ext cx="4527573" cy="3970216"/>
          </a:xfrm>
          <a:prstGeom prst="rect">
            <a:avLst/>
          </a:prstGeom>
        </p:spPr>
      </p:pic>
      <p:sp>
        <p:nvSpPr>
          <p:cNvPr id="5" name="TextBox 4">
            <a:extLst>
              <a:ext uri="{FF2B5EF4-FFF2-40B4-BE49-F238E27FC236}">
                <a16:creationId xmlns:a16="http://schemas.microsoft.com/office/drawing/2014/main" id="{C4A5714B-E984-3C40-AFD4-92193A25D456}"/>
              </a:ext>
            </a:extLst>
          </p:cNvPr>
          <p:cNvSpPr txBox="1"/>
          <p:nvPr/>
        </p:nvSpPr>
        <p:spPr>
          <a:xfrm>
            <a:off x="450629" y="4911970"/>
            <a:ext cx="3626314" cy="461665"/>
          </a:xfrm>
          <a:prstGeom prst="rect">
            <a:avLst/>
          </a:prstGeom>
          <a:noFill/>
        </p:spPr>
        <p:txBody>
          <a:bodyPr wrap="none" rtlCol="0">
            <a:spAutoFit/>
          </a:bodyPr>
          <a:lstStyle/>
          <a:p>
            <a:r>
              <a:rPr lang="en-US" dirty="0"/>
              <a:t>For quantitative variables</a:t>
            </a:r>
          </a:p>
        </p:txBody>
      </p:sp>
      <p:pic>
        <p:nvPicPr>
          <p:cNvPr id="6" name="Picture 5">
            <a:extLst>
              <a:ext uri="{FF2B5EF4-FFF2-40B4-BE49-F238E27FC236}">
                <a16:creationId xmlns:a16="http://schemas.microsoft.com/office/drawing/2014/main" id="{D68ED04F-5C7B-5D48-B233-9362582F13C0}"/>
              </a:ext>
            </a:extLst>
          </p:cNvPr>
          <p:cNvPicPr>
            <a:picLocks noChangeAspect="1"/>
          </p:cNvPicPr>
          <p:nvPr/>
        </p:nvPicPr>
        <p:blipFill rotWithShape="1">
          <a:blip r:embed="rId4"/>
          <a:srcRect l="9649" r="9863"/>
          <a:stretch/>
        </p:blipFill>
        <p:spPr>
          <a:xfrm>
            <a:off x="4290646" y="1512277"/>
            <a:ext cx="4853354" cy="2788885"/>
          </a:xfrm>
          <a:prstGeom prst="rect">
            <a:avLst/>
          </a:prstGeom>
        </p:spPr>
      </p:pic>
      <p:sp>
        <p:nvSpPr>
          <p:cNvPr id="7" name="TextBox 6">
            <a:extLst>
              <a:ext uri="{FF2B5EF4-FFF2-40B4-BE49-F238E27FC236}">
                <a16:creationId xmlns:a16="http://schemas.microsoft.com/office/drawing/2014/main" id="{DC856026-1A0B-D548-BFB3-05CC64295C04}"/>
              </a:ext>
            </a:extLst>
          </p:cNvPr>
          <p:cNvSpPr txBox="1"/>
          <p:nvPr/>
        </p:nvSpPr>
        <p:spPr>
          <a:xfrm>
            <a:off x="6189785" y="5169877"/>
            <a:ext cx="2460930" cy="461665"/>
          </a:xfrm>
          <a:prstGeom prst="rect">
            <a:avLst/>
          </a:prstGeom>
          <a:noFill/>
        </p:spPr>
        <p:txBody>
          <a:bodyPr wrap="none" rtlCol="0">
            <a:spAutoFit/>
          </a:bodyPr>
          <a:lstStyle/>
          <a:p>
            <a:r>
              <a:rPr lang="en-US" dirty="0"/>
              <a:t>Ant communities</a:t>
            </a:r>
          </a:p>
        </p:txBody>
      </p:sp>
      <p:sp>
        <p:nvSpPr>
          <p:cNvPr id="8" name="TextBox 7">
            <a:extLst>
              <a:ext uri="{FF2B5EF4-FFF2-40B4-BE49-F238E27FC236}">
                <a16:creationId xmlns:a16="http://schemas.microsoft.com/office/drawing/2014/main" id="{DE3E0C37-976B-EB42-A506-293428195F72}"/>
              </a:ext>
            </a:extLst>
          </p:cNvPr>
          <p:cNvSpPr txBox="1"/>
          <p:nvPr/>
        </p:nvSpPr>
        <p:spPr>
          <a:xfrm>
            <a:off x="5234395" y="643562"/>
            <a:ext cx="2781531" cy="523220"/>
          </a:xfrm>
          <a:prstGeom prst="rect">
            <a:avLst/>
          </a:prstGeom>
          <a:noFill/>
        </p:spPr>
        <p:txBody>
          <a:bodyPr wrap="none" rtlCol="0">
            <a:spAutoFit/>
          </a:bodyPr>
          <a:lstStyle/>
          <a:p>
            <a:r>
              <a:rPr lang="en-US" sz="2800" b="1" dirty="0"/>
              <a:t>NMDS example</a:t>
            </a:r>
          </a:p>
        </p:txBody>
      </p:sp>
      <p:sp>
        <p:nvSpPr>
          <p:cNvPr id="9" name="TextBox 8">
            <a:extLst>
              <a:ext uri="{FF2B5EF4-FFF2-40B4-BE49-F238E27FC236}">
                <a16:creationId xmlns:a16="http://schemas.microsoft.com/office/drawing/2014/main" id="{DB9AC479-FDEC-0343-9C93-54EB2A4E4639}"/>
              </a:ext>
            </a:extLst>
          </p:cNvPr>
          <p:cNvSpPr txBox="1"/>
          <p:nvPr/>
        </p:nvSpPr>
        <p:spPr>
          <a:xfrm>
            <a:off x="4527573" y="6269424"/>
            <a:ext cx="4641014" cy="461665"/>
          </a:xfrm>
          <a:prstGeom prst="rect">
            <a:avLst/>
          </a:prstGeom>
          <a:noFill/>
        </p:spPr>
        <p:txBody>
          <a:bodyPr wrap="none" rtlCol="0">
            <a:spAutoFit/>
          </a:bodyPr>
          <a:lstStyle/>
          <a:p>
            <a:r>
              <a:rPr lang="en-US" dirty="0" err="1"/>
              <a:t>manyglm</a:t>
            </a:r>
            <a:r>
              <a:rPr lang="en-US" dirty="0"/>
              <a:t>(ants ~ </a:t>
            </a:r>
            <a:r>
              <a:rPr lang="en-US" dirty="0" err="1"/>
              <a:t>foresttreatment</a:t>
            </a:r>
            <a:r>
              <a:rPr lang="en-US" dirty="0"/>
              <a:t>)</a:t>
            </a:r>
          </a:p>
        </p:txBody>
      </p:sp>
    </p:spTree>
    <p:extLst>
      <p:ext uri="{BB962C8B-B14F-4D97-AF65-F5344CB8AC3E}">
        <p14:creationId xmlns:p14="http://schemas.microsoft.com/office/powerpoint/2010/main" val="42794529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text on a whiteboard&#10;&#10;Description automatically generated">
            <a:extLst>
              <a:ext uri="{FF2B5EF4-FFF2-40B4-BE49-F238E27FC236}">
                <a16:creationId xmlns:a16="http://schemas.microsoft.com/office/drawing/2014/main" id="{3F038872-1B6F-4B4B-ACA8-11F6376DFF57}"/>
              </a:ext>
            </a:extLst>
          </p:cNvPr>
          <p:cNvPicPr>
            <a:picLocks noChangeAspect="1"/>
          </p:cNvPicPr>
          <p:nvPr/>
        </p:nvPicPr>
        <p:blipFill>
          <a:blip r:embed="rId2"/>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00814AD1-BE0C-5346-9339-3F6D8F4C565E}"/>
              </a:ext>
            </a:extLst>
          </p:cNvPr>
          <p:cNvSpPr txBox="1"/>
          <p:nvPr/>
        </p:nvSpPr>
        <p:spPr>
          <a:xfrm>
            <a:off x="1622598" y="124574"/>
            <a:ext cx="5289452" cy="461665"/>
          </a:xfrm>
          <a:prstGeom prst="rect">
            <a:avLst/>
          </a:prstGeom>
          <a:noFill/>
        </p:spPr>
        <p:txBody>
          <a:bodyPr wrap="square" rtlCol="0">
            <a:spAutoFit/>
          </a:bodyPr>
          <a:lstStyle/>
          <a:p>
            <a:r>
              <a:rPr lang="en-US" dirty="0"/>
              <a:t>Univariate: Linear Model Structure</a:t>
            </a:r>
          </a:p>
        </p:txBody>
      </p:sp>
    </p:spTree>
    <p:extLst>
      <p:ext uri="{BB962C8B-B14F-4D97-AF65-F5344CB8AC3E}">
        <p14:creationId xmlns:p14="http://schemas.microsoft.com/office/powerpoint/2010/main" val="2614602046"/>
      </p:ext>
    </p:extLst>
  </p:cSld>
  <p:clrMapOvr>
    <a:masterClrMapping/>
  </p:clrMapOvr>
</p:sld>
</file>

<file path=ppt/theme/theme1.xml><?xml version="1.0" encoding="utf-8"?>
<a:theme xmlns:a="http://schemas.openxmlformats.org/drawingml/2006/main"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Theme.thmx</Template>
  <TotalTime>8138</TotalTime>
  <Words>1554</Words>
  <Application>Microsoft Office PowerPoint</Application>
  <PresentationFormat>On-screen Show (4:3)</PresentationFormat>
  <Paragraphs>142</Paragraphs>
  <Slides>23</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Helvetica</vt:lpstr>
      <vt:lpstr>Roboto</vt:lpstr>
      <vt:lpstr>Default Theme</vt:lpstr>
      <vt:lpstr>Statistical Analysis</vt:lpstr>
      <vt:lpstr>Analysis pathway</vt:lpstr>
      <vt:lpstr>1. Explore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Assess model fit</vt:lpstr>
      <vt:lpstr>3.1: Independence of observations</vt:lpstr>
      <vt:lpstr>3.2: Linearity, variance, normality</vt:lpstr>
      <vt:lpstr>PowerPoint Presentation</vt:lpstr>
      <vt:lpstr>PowerPoint Presentation</vt:lpstr>
      <vt:lpstr>PowerPoint Presentation</vt:lpstr>
      <vt:lpstr>PowerPoint Presentation</vt:lpstr>
      <vt:lpstr>What do I do if my model doesn’t fit well? </vt:lpstr>
      <vt:lpstr>PowerPoint Presentation</vt:lpstr>
    </vt:vector>
  </TitlesOfParts>
  <Company>Rice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Haldre Rogers</dc:creator>
  <cp:lastModifiedBy>Nelson, Jessica A [AGRON]</cp:lastModifiedBy>
  <cp:revision>25</cp:revision>
  <cp:lastPrinted>2019-10-22T18:37:16Z</cp:lastPrinted>
  <dcterms:created xsi:type="dcterms:W3CDTF">2018-10-22T18:37:11Z</dcterms:created>
  <dcterms:modified xsi:type="dcterms:W3CDTF">2021-10-25T16:45:27Z</dcterms:modified>
</cp:coreProperties>
</file>

<file path=docProps/thumbnail.jpeg>
</file>